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3.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8" r:id="rId21"/>
    <p:sldId id="280" r:id="rId22"/>
    <p:sldId id="281" r:id="rId23"/>
    <p:sldId id="282" r:id="rId24"/>
    <p:sldId id="283" r:id="rId25"/>
    <p:sldId id="285" r:id="rId26"/>
    <p:sldId id="286" r:id="rId27"/>
    <p:sldId id="288" r:id="rId28"/>
    <p:sldId id="289" r:id="rId29"/>
    <p:sldId id="294" r:id="rId30"/>
    <p:sldId id="295" r:id="rId31"/>
    <p:sldId id="296" r:id="rId32"/>
    <p:sldId id="297" r:id="rId33"/>
    <p:sldId id="298" r:id="rId34"/>
    <p:sldId id="299" r:id="rId35"/>
    <p:sldId id="300" r:id="rId36"/>
    <p:sldId id="301" r:id="rId37"/>
    <p:sldId id="302" r:id="rId38"/>
    <p:sldId id="303" r:id="rId39"/>
    <p:sldId id="304" r:id="rId40"/>
    <p:sldId id="306" r:id="rId41"/>
    <p:sldId id="307" r:id="rId42"/>
    <p:sldId id="308" r:id="rId43"/>
    <p:sldId id="309" r:id="rId44"/>
    <p:sldId id="310" r:id="rId45"/>
    <p:sldId id="311" r:id="rId46"/>
    <p:sldId id="312" r:id="rId47"/>
    <p:sldId id="313" r:id="rId48"/>
    <p:sldId id="314" r:id="rId49"/>
    <p:sldId id="316" r:id="rId50"/>
    <p:sldId id="317" r:id="rId51"/>
    <p:sldId id="318" r:id="rId52"/>
    <p:sldId id="319" r:id="rId53"/>
    <p:sldId id="321" r:id="rId54"/>
    <p:sldId id="322" r:id="rId55"/>
    <p:sldId id="324" r:id="rId56"/>
    <p:sldId id="323" r:id="rId57"/>
    <p:sldId id="325" r:id="rId58"/>
    <p:sldId id="326" r:id="rId59"/>
    <p:sldId id="327" r:id="rId60"/>
    <p:sldId id="328" r:id="rId61"/>
    <p:sldId id="329" r:id="rId62"/>
    <p:sldId id="330" r:id="rId63"/>
    <p:sldId id="331" r:id="rId64"/>
    <p:sldId id="332" r:id="rId65"/>
    <p:sldId id="333" r:id="rId66"/>
    <p:sldId id="334" r:id="rId67"/>
    <p:sldId id="336" r:id="rId68"/>
    <p:sldId id="337" r:id="rId69"/>
  </p:sldIdLst>
  <p:sldSz cx="12192000" cy="6858000"/>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29" autoAdjust="0"/>
    <p:restoredTop sz="94660"/>
  </p:normalViewPr>
  <p:slideViewPr>
    <p:cSldViewPr snapToGrid="0">
      <p:cViewPr varScale="1">
        <p:scale>
          <a:sx n="63" d="100"/>
          <a:sy n="63" d="100"/>
        </p:scale>
        <p:origin x="816" y="56"/>
      </p:cViewPr>
      <p:guideLst/>
    </p:cSldViewPr>
  </p:slideViewPr>
  <p:notesTextViewPr>
    <p:cViewPr>
      <p:scale>
        <a:sx n="1" d="1"/>
        <a:sy n="1" d="1"/>
      </p:scale>
      <p:origin x="0" y="0"/>
    </p:cViewPr>
  </p:notesTextViewPr>
  <p:sorterViewPr>
    <p:cViewPr varScale="1">
      <p:scale>
        <a:sx n="100" d="100"/>
        <a:sy n="100" d="100"/>
      </p:scale>
      <p:origin x="0" y="-6204"/>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1FC267-938B-4CEC-A014-202714F5D755}" type="datetimeFigureOut">
              <a:rPr lang="en-ZW" smtClean="0"/>
              <a:t>4/10/2023</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950947-D086-450E-8AF0-735E74D4A710}" type="slidenum">
              <a:rPr lang="en-ZW" smtClean="0"/>
              <a:t>‹#›</a:t>
            </a:fld>
            <a:endParaRPr lang="en-ZW"/>
          </a:p>
        </p:txBody>
      </p:sp>
    </p:spTree>
    <p:extLst>
      <p:ext uri="{BB962C8B-B14F-4D97-AF65-F5344CB8AC3E}">
        <p14:creationId xmlns:p14="http://schemas.microsoft.com/office/powerpoint/2010/main" val="2087514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a:t>NTDs in the African Region also include</a:t>
            </a:r>
            <a:r>
              <a:rPr lang="en-GB" baseline="0" noProof="0" dirty="0"/>
              <a:t> Guinea worm disease, Dengue and Rabies giving a total of 13 NTDs targeted for control, elimination or eradication by 2020</a:t>
            </a:r>
            <a:endParaRPr lang="en-GB" noProof="0" dirty="0"/>
          </a:p>
        </p:txBody>
      </p:sp>
      <p:sp>
        <p:nvSpPr>
          <p:cNvPr id="4" name="Slide Number Placeholder 3"/>
          <p:cNvSpPr>
            <a:spLocks noGrp="1"/>
          </p:cNvSpPr>
          <p:nvPr>
            <p:ph type="sldNum" sz="quarter" idx="10"/>
          </p:nvPr>
        </p:nvSpPr>
        <p:spPr/>
        <p:txBody>
          <a:bodyPr/>
          <a:lstStyle/>
          <a:p>
            <a:fld id="{6EA6475F-E021-4F00-890A-9BCC919C009D}"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858257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W"/>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228E300-5C8A-47BA-BF29-84CF38BD593C}" type="slidenum">
              <a:rPr lang="en-US" smtClean="0">
                <a:solidFill>
                  <a:prstClr val="black"/>
                </a:solidFill>
              </a:rPr>
              <a:pPr eaLnBrk="1" hangingPunct="1"/>
              <a:t>15</a:t>
            </a:fld>
            <a:endParaRPr lang="en-US">
              <a:solidFill>
                <a:prstClr val="black"/>
              </a:solidFill>
            </a:endParaRPr>
          </a:p>
        </p:txBody>
      </p:sp>
    </p:spTree>
    <p:extLst>
      <p:ext uri="{BB962C8B-B14F-4D97-AF65-F5344CB8AC3E}">
        <p14:creationId xmlns:p14="http://schemas.microsoft.com/office/powerpoint/2010/main" val="1652655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628EF5CC-520A-4D3A-B3D5-C63E10598168}" type="slidenum">
              <a:rPr lang="en-US" sz="1200">
                <a:solidFill>
                  <a:prstClr val="black"/>
                </a:solidFill>
              </a:rPr>
              <a:pPr eaLnBrk="1" hangingPunct="1"/>
              <a:t>29</a:t>
            </a:fld>
            <a:endParaRPr lang="en-US" sz="1200">
              <a:solidFill>
                <a:prstClr val="black"/>
              </a:solidFill>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0"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ea typeface="ＭＳ Ｐゴシック" pitchFamily="34" charset="-128"/>
            </a:endParaRPr>
          </a:p>
        </p:txBody>
      </p:sp>
    </p:spTree>
    <p:extLst>
      <p:ext uri="{BB962C8B-B14F-4D97-AF65-F5344CB8AC3E}">
        <p14:creationId xmlns:p14="http://schemas.microsoft.com/office/powerpoint/2010/main" val="2929746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7257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424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5077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ZW"/>
          </a:p>
        </p:txBody>
      </p:sp>
      <p:sp>
        <p:nvSpPr>
          <p:cNvPr id="3" name="Table Placeholder 2"/>
          <p:cNvSpPr>
            <a:spLocks noGrp="1"/>
          </p:cNvSpPr>
          <p:nvPr>
            <p:ph type="tbl" idx="1"/>
          </p:nvPr>
        </p:nvSpPr>
        <p:spPr>
          <a:xfrm>
            <a:off x="609600" y="1600201"/>
            <a:ext cx="10972800" cy="4525963"/>
          </a:xfrm>
        </p:spPr>
        <p:txBody>
          <a:bodyPr/>
          <a:lstStyle/>
          <a:p>
            <a:pPr lvl="0"/>
            <a:endParaRPr lang="en-ZW"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4D34AE-C844-4E2D-B23C-7F16B5DD2E86}"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378908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740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12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547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6664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8272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3917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43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02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7B447-E9DD-4F8E-8051-3944D9BEBEDE}" type="datetimeFigureOut">
              <a:rPr lang="en-US" smtClean="0">
                <a:solidFill>
                  <a:prstClr val="black">
                    <a:tint val="75000"/>
                  </a:prstClr>
                </a:solidFill>
              </a:rPr>
              <a:pPr/>
              <a:t>10/4/2023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005FF-2CA9-435F-AD6E-5471D54172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059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6.png"/><Relationship Id="rId4" Type="http://schemas.openxmlformats.org/officeDocument/2006/relationships/audio" Target="../media/audio3.wav"/></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1.jpeg"/><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6.jpe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File:Mapfbuski1.jpg" TargetMode="Externa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7.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6.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6.xml"/><Relationship Id="rId1" Type="http://schemas.openxmlformats.org/officeDocument/2006/relationships/tags" Target="../tags/tag63.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7.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7.xml"/></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8.xml"/></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2209800" y="2057400"/>
            <a:ext cx="7772400" cy="1905000"/>
          </a:xfrm>
          <a:solidFill>
            <a:schemeClr val="accent5">
              <a:lumMod val="40000"/>
              <a:lumOff val="60000"/>
            </a:schemeClr>
          </a:solidFill>
        </p:spPr>
        <p:style>
          <a:lnRef idx="3">
            <a:schemeClr val="lt1"/>
          </a:lnRef>
          <a:fillRef idx="1">
            <a:schemeClr val="accent1"/>
          </a:fillRef>
          <a:effectRef idx="1">
            <a:schemeClr val="accent1"/>
          </a:effectRef>
          <a:fontRef idx="minor">
            <a:schemeClr val="lt1"/>
          </a:fontRef>
        </p:style>
        <p:txBody>
          <a:bodyPr/>
          <a:lstStyle/>
          <a:p>
            <a:pPr>
              <a:defRPr/>
            </a:pPr>
            <a:r>
              <a:rPr lang="en-GB" sz="2800" b="1" dirty="0" err="1">
                <a:solidFill>
                  <a:schemeClr val="tx1"/>
                </a:solidFill>
                <a:latin typeface="Times New Roman" pitchFamily="18" charset="0"/>
                <a:cs typeface="Times New Roman" pitchFamily="18" charset="0"/>
              </a:rPr>
              <a:t>Trematodes</a:t>
            </a:r>
            <a:endParaRPr lang="en-GB" sz="28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6259" name="Rectangle 3"/>
          <p:cNvSpPr>
            <a:spLocks noGrp="1" noChangeArrowheads="1"/>
          </p:cNvSpPr>
          <p:nvPr>
            <p:ph type="subTitle" idx="1"/>
          </p:nvPr>
        </p:nvSpPr>
        <p:spPr>
          <a:xfrm>
            <a:off x="2895600" y="4419600"/>
            <a:ext cx="6400800" cy="2286000"/>
          </a:xfrm>
        </p:spPr>
        <p:txBody>
          <a:bodyPr/>
          <a:lstStyle/>
          <a:p>
            <a:pPr lvl="0">
              <a:lnSpc>
                <a:spcPct val="90000"/>
              </a:lnSpc>
              <a:defRPr/>
            </a:pPr>
            <a:r>
              <a:rPr lang="en-US" sz="3600" b="1" dirty="0">
                <a:solidFill>
                  <a:srgbClr val="4BACC6">
                    <a:lumMod val="75000"/>
                  </a:srgbClr>
                </a:solidFill>
                <a:effectLst>
                  <a:outerShdw blurRad="38100" dist="38100" dir="2700000" algn="tl">
                    <a:srgbClr val="C0C0C0"/>
                  </a:outerShdw>
                </a:effectLst>
              </a:rPr>
              <a:t> </a:t>
            </a:r>
            <a:endParaRPr lang="en-US" sz="1800" b="1" i="1" dirty="0">
              <a:solidFill>
                <a:srgbClr val="4BACC6">
                  <a:lumMod val="75000"/>
                </a:srgbClr>
              </a:solidFill>
              <a:effectLst>
                <a:outerShdw blurRad="38100" dist="38100" dir="2700000" algn="tl">
                  <a:srgbClr val="C0C0C0"/>
                </a:outerShdw>
              </a:effectLst>
            </a:endParaRPr>
          </a:p>
          <a:p>
            <a:pPr>
              <a:lnSpc>
                <a:spcPct val="90000"/>
              </a:lnSpc>
              <a:defRPr/>
            </a:pPr>
            <a:endParaRPr lang="en-GB" sz="2800" b="1" i="1" dirty="0">
              <a:solidFill>
                <a:srgbClr val="990033"/>
              </a:solidFill>
              <a:effectLst>
                <a:outerShdw blurRad="38100" dist="38100" dir="2700000" algn="tl">
                  <a:srgbClr val="C0C0C0"/>
                </a:outerShdw>
              </a:effectLst>
              <a:latin typeface="Times New Roman" pitchFamily="18" charset="0"/>
              <a:cs typeface="Times New Roman" pitchFamily="18" charset="0"/>
            </a:endParaRPr>
          </a:p>
        </p:txBody>
      </p:sp>
      <p:pic>
        <p:nvPicPr>
          <p:cNvPr id="4" name="rect"/>
          <p:cNvPicPr/>
          <p:nvPr/>
        </p:nvPicPr>
        <p:blipFill>
          <a:blip r:embed="rId3">
            <a:extLst>
              <a:ext uri="{28A0092B-C50C-407E-A947-70E740481C1C}">
                <a14:useLocalDpi xmlns:a14="http://schemas.microsoft.com/office/drawing/2010/main" val="0"/>
              </a:ext>
            </a:extLst>
          </a:blip>
          <a:srcRect/>
          <a:stretch>
            <a:fillRect/>
          </a:stretch>
        </p:blipFill>
        <p:spPr>
          <a:xfrm>
            <a:off x="1905000" y="228600"/>
            <a:ext cx="3200400" cy="1600200"/>
          </a:xfrm>
          <a:prstGeom prst="rect">
            <a:avLst/>
          </a:prstGeom>
          <a:noFill/>
          <a:ln>
            <a:noFill/>
          </a:ln>
          <a:effectLst/>
        </p:spPr>
      </p:pic>
      <p:sp>
        <p:nvSpPr>
          <p:cNvPr id="5" name="Rectangle 4"/>
          <p:cNvSpPr/>
          <p:nvPr/>
        </p:nvSpPr>
        <p:spPr>
          <a:xfrm>
            <a:off x="6324601" y="228601"/>
            <a:ext cx="3289683" cy="246221"/>
          </a:xfrm>
          <a:prstGeom prst="rect">
            <a:avLst/>
          </a:prstGeom>
        </p:spPr>
        <p:txBody>
          <a:bodyPr wrap="none">
            <a:spAutoFit/>
          </a:bodyPr>
          <a:lstStyle/>
          <a:p>
            <a:r>
              <a:rPr lang="en-US" sz="1000" b="1" dirty="0">
                <a:solidFill>
                  <a:srgbClr val="17375E"/>
                </a:solidFill>
                <a:latin typeface="Times New Roman" panose="02020603050405020304" pitchFamily="18" charset="0"/>
                <a:ea typeface="Times New Roman" panose="02020603050405020304" pitchFamily="18" charset="0"/>
              </a:rPr>
              <a:t>COLLEGE OF MEDICINE AND HEALTH SCIENCES</a:t>
            </a:r>
            <a:endParaRPr lang="en-ZW" dirty="0">
              <a:solidFill>
                <a:prstClr val="black"/>
              </a:solidFill>
            </a:endParaRPr>
          </a:p>
        </p:txBody>
      </p:sp>
      <p:sp>
        <p:nvSpPr>
          <p:cNvPr id="6" name="Rectangle 5"/>
          <p:cNvSpPr/>
          <p:nvPr/>
        </p:nvSpPr>
        <p:spPr>
          <a:xfrm>
            <a:off x="6781800" y="757402"/>
            <a:ext cx="2643672" cy="246221"/>
          </a:xfrm>
          <a:prstGeom prst="rect">
            <a:avLst/>
          </a:prstGeom>
        </p:spPr>
        <p:txBody>
          <a:bodyPr wrap="none">
            <a:spAutoFit/>
          </a:bodyPr>
          <a:lstStyle/>
          <a:p>
            <a:r>
              <a:rPr lang="en-ZW" sz="1000" b="1" i="1" dirty="0">
                <a:solidFill>
                  <a:prstClr val="black"/>
                </a:solidFill>
                <a:latin typeface="Times New Roman" panose="02020603050405020304" pitchFamily="18" charset="0"/>
                <a:ea typeface="Calibri" panose="020F0502020204030204" pitchFamily="34" charset="0"/>
              </a:rPr>
              <a:t> </a:t>
            </a:r>
            <a:r>
              <a:rPr lang="en-US" sz="1000" b="1" i="1" dirty="0">
                <a:solidFill>
                  <a:prstClr val="black"/>
                </a:solidFill>
                <a:latin typeface="Times New Roman" panose="02020603050405020304" pitchFamily="18" charset="0"/>
                <a:ea typeface="Calibri" panose="020F0502020204030204" pitchFamily="34" charset="0"/>
              </a:rPr>
              <a:t>SCHOOL OF NURSING AND MIDWIFERY</a:t>
            </a:r>
            <a:endParaRPr lang="en-ZW" dirty="0">
              <a:solidFill>
                <a:prstClr val="black"/>
              </a:solidFill>
            </a:endParaRPr>
          </a:p>
        </p:txBody>
      </p:sp>
      <p:sp>
        <p:nvSpPr>
          <p:cNvPr id="7" name="Rectangle 6"/>
          <p:cNvSpPr/>
          <p:nvPr/>
        </p:nvSpPr>
        <p:spPr>
          <a:xfrm>
            <a:off x="6324601" y="1444230"/>
            <a:ext cx="2484976" cy="246221"/>
          </a:xfrm>
          <a:prstGeom prst="rect">
            <a:avLst/>
          </a:prstGeom>
        </p:spPr>
        <p:txBody>
          <a:bodyPr wrap="none">
            <a:spAutoFit/>
          </a:bodyPr>
          <a:lstStyle/>
          <a:p>
            <a:r>
              <a:rPr lang="en-US" sz="1000" b="1" dirty="0">
                <a:solidFill>
                  <a:prstClr val="black"/>
                </a:solidFill>
                <a:latin typeface="Times New Roman" panose="02020603050405020304" pitchFamily="18" charset="0"/>
                <a:ea typeface="Calibri" panose="020F0502020204030204" pitchFamily="34" charset="0"/>
              </a:rPr>
              <a:t>COURSE: MEDICAL PARASITOLOGY</a:t>
            </a:r>
            <a:endParaRPr lang="en-ZW" dirty="0">
              <a:solidFill>
                <a:prstClr val="black"/>
              </a:solidFill>
            </a:endParaRPr>
          </a:p>
        </p:txBody>
      </p:sp>
      <p:sp>
        <p:nvSpPr>
          <p:cNvPr id="8" name="Rectangle 3"/>
          <p:cNvSpPr txBox="1">
            <a:spLocks noChangeArrowheads="1"/>
          </p:cNvSpPr>
          <p:nvPr/>
        </p:nvSpPr>
        <p:spPr>
          <a:xfrm>
            <a:off x="3429000" y="4366179"/>
            <a:ext cx="6400800" cy="22860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ct val="90000"/>
              </a:lnSpc>
              <a:defRPr/>
            </a:pPr>
            <a:endParaRPr lang="en-US" sz="1800" b="1" i="1" dirty="0">
              <a:solidFill>
                <a:srgbClr val="4BACC6">
                  <a:lumMod val="75000"/>
                </a:srgbClr>
              </a:solidFill>
              <a:effectLst>
                <a:outerShdw blurRad="38100" dist="38100" dir="2700000" algn="tl">
                  <a:srgbClr val="C0C0C0"/>
                </a:outerShdw>
              </a:effectLst>
            </a:endParaRPr>
          </a:p>
        </p:txBody>
      </p:sp>
    </p:spTree>
    <p:extLst>
      <p:ext uri="{BB962C8B-B14F-4D97-AF65-F5344CB8AC3E}">
        <p14:creationId xmlns:p14="http://schemas.microsoft.com/office/powerpoint/2010/main" val="6425275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96259">
                                            <p:txEl>
                                              <p:pRg st="0" end="0"/>
                                            </p:txEl>
                                          </p:spTgt>
                                        </p:tgtEl>
                                        <p:attrNameLst>
                                          <p:attrName>style.visibility</p:attrName>
                                        </p:attrNameLst>
                                      </p:cBhvr>
                                      <p:to>
                                        <p:strVal val="visible"/>
                                      </p:to>
                                    </p:set>
                                    <p:anim calcmode="lin" valueType="num">
                                      <p:cBhvr additive="base">
                                        <p:cTn id="7" dur="500" fill="hold"/>
                                        <p:tgtEl>
                                          <p:spTgt spid="962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625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9" fill="hold" nodeType="afterGroup">
                            <p:stCondLst>
                              <p:cond delay="1500"/>
                            </p:stCondLst>
                            <p:childTnLst>
                              <p:par>
                                <p:cTn id="10" presetID="2" presetClass="entr" presetSubtype="1" fill="hold" grpId="0" nodeType="afterEffect">
                                  <p:stCondLst>
                                    <p:cond delay="0"/>
                                  </p:stCondLst>
                                  <p:childTnLst>
                                    <p:set>
                                      <p:cBhvr>
                                        <p:cTn id="11" dur="1" fill="hold">
                                          <p:stCondLst>
                                            <p:cond delay="0"/>
                                          </p:stCondLst>
                                        </p:cTn>
                                        <p:tgtEl>
                                          <p:spTgt spid="96258"/>
                                        </p:tgtEl>
                                        <p:attrNameLst>
                                          <p:attrName>style.visibility</p:attrName>
                                        </p:attrNameLst>
                                      </p:cBhvr>
                                      <p:to>
                                        <p:strVal val="visible"/>
                                      </p:to>
                                    </p:set>
                                    <p:anim calcmode="lin" valueType="num">
                                      <p:cBhvr additive="base">
                                        <p:cTn id="12" dur="500" fill="hold"/>
                                        <p:tgtEl>
                                          <p:spTgt spid="96258"/>
                                        </p:tgtEl>
                                        <p:attrNameLst>
                                          <p:attrName>ppt_x</p:attrName>
                                        </p:attrNameLst>
                                      </p:cBhvr>
                                      <p:tavLst>
                                        <p:tav tm="0">
                                          <p:val>
                                            <p:strVal val="#ppt_x"/>
                                          </p:val>
                                        </p:tav>
                                        <p:tav tm="100000">
                                          <p:val>
                                            <p:strVal val="#ppt_x"/>
                                          </p:val>
                                        </p:tav>
                                      </p:tavLst>
                                    </p:anim>
                                    <p:anim calcmode="lin" valueType="num">
                                      <p:cBhvr additive="base">
                                        <p:cTn id="13" dur="500" fill="hold"/>
                                        <p:tgtEl>
                                          <p:spTgt spid="96258"/>
                                        </p:tgtEl>
                                        <p:attrNameLst>
                                          <p:attrName>ppt_y</p:attrName>
                                        </p:attrNameLst>
                                      </p:cBhvr>
                                      <p:tavLst>
                                        <p:tav tm="0">
                                          <p:val>
                                            <p:strVal val="0-#ppt_h/2"/>
                                          </p:val>
                                        </p:tav>
                                        <p:tav tm="100000">
                                          <p:val>
                                            <p:strVal val="#ppt_y"/>
                                          </p:val>
                                        </p:tav>
                                      </p:tavLst>
                                    </p:anim>
                                  </p:childTnLst>
                                </p:cTn>
                              </p:par>
                            </p:childTnLst>
                          </p:cTn>
                        </p:par>
                        <p:par>
                          <p:cTn id="14" fill="hold">
                            <p:stCondLst>
                              <p:cond delay="2000"/>
                            </p:stCondLst>
                            <p:childTnLst>
                              <p:par>
                                <p:cTn id="15" presetID="2" presetClass="entr" presetSubtype="4" fill="hold" grpId="0" nodeType="afterEffect" nodePh="1">
                                  <p:stCondLst>
                                    <p:cond delay="1000"/>
                                  </p:stCondLst>
                                  <p:endCondLst>
                                    <p:cond evt="begin" delay="0">
                                      <p:tn val="15"/>
                                    </p:cond>
                                  </p:endCondLst>
                                  <p:childTnLst>
                                    <p:set>
                                      <p:cBhvr>
                                        <p:cTn id="16" dur="1" fill="hold">
                                          <p:stCondLst>
                                            <p:cond delay="0"/>
                                          </p:stCondLst>
                                        </p:cTn>
                                        <p:tgtEl>
                                          <p:spTgt spid="8">
                                            <p:txEl>
                                              <p:pRg st="0" end="0"/>
                                            </p:txEl>
                                          </p:spTgt>
                                        </p:tgtEl>
                                        <p:attrNameLst>
                                          <p:attrName>style.visibility</p:attrName>
                                        </p:attrNameLst>
                                      </p:cBhvr>
                                      <p:to>
                                        <p:strVal val="visible"/>
                                      </p:to>
                                    </p:set>
                                    <p:anim calcmode="lin" valueType="num">
                                      <p:cBhvr additive="base">
                                        <p:cTn id="1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nimBg="1" autoUpdateAnimBg="0"/>
      <p:bldP spid="96259" grpId="0" build="p" autoUpdateAnimBg="0" advAuto="1000"/>
      <p:bldP spid="8"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524000" y="0"/>
            <a:ext cx="9144000" cy="1295400"/>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ZW" b="1" dirty="0"/>
              <a:t>Schistosome worms of medical importance globally</a:t>
            </a:r>
          </a:p>
        </p:txBody>
      </p:sp>
      <p:pic>
        <p:nvPicPr>
          <p:cNvPr id="6147" name="Picture 2" descr="http://pathmicro.med.sc.edu/parasitology/schi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326892"/>
            <a:ext cx="4495800" cy="553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4"/>
          <p:cNvSpPr txBox="1">
            <a:spLocks noChangeArrowheads="1"/>
          </p:cNvSpPr>
          <p:nvPr/>
        </p:nvSpPr>
        <p:spPr bwMode="auto">
          <a:xfrm>
            <a:off x="1558636" y="1351457"/>
            <a:ext cx="4613564" cy="5509200"/>
          </a:xfrm>
          <a:prstGeom prst="rect">
            <a:avLst/>
          </a:prstGeom>
          <a:no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fr-FR" sz="2800" b="1" i="1" dirty="0">
                <a:solidFill>
                  <a:srgbClr val="FF0000"/>
                </a:solidFill>
                <a:latin typeface="Times New Roman" pitchFamily="18" charset="0"/>
                <a:cs typeface="Times New Roman" pitchFamily="18" charset="0"/>
              </a:rPr>
              <a:t>Schistosoma haematobium</a:t>
            </a:r>
          </a:p>
          <a:p>
            <a:pPr eaLnBrk="1" hangingPunct="1"/>
            <a:endParaRPr lang="en-US" altLang="fr-FR" sz="2800" b="1" i="1" dirty="0">
              <a:solidFill>
                <a:srgbClr val="FF0000"/>
              </a:solidFill>
              <a:latin typeface="Times New Roman" pitchFamily="18" charset="0"/>
              <a:cs typeface="Times New Roman" pitchFamily="18" charset="0"/>
            </a:endParaRPr>
          </a:p>
          <a:p>
            <a:pPr eaLnBrk="1" hangingPunct="1"/>
            <a:r>
              <a:rPr lang="en-US" altLang="fr-FR" sz="2800" b="1" i="1" dirty="0">
                <a:solidFill>
                  <a:srgbClr val="FF0000"/>
                </a:solidFill>
                <a:latin typeface="Times New Roman" pitchFamily="18" charset="0"/>
                <a:cs typeface="Times New Roman" pitchFamily="18" charset="0"/>
              </a:rPr>
              <a:t>S. </a:t>
            </a:r>
            <a:r>
              <a:rPr lang="en-US" altLang="fr-FR" sz="2800" b="1" i="1" dirty="0" err="1">
                <a:solidFill>
                  <a:srgbClr val="FF0000"/>
                </a:solidFill>
                <a:latin typeface="Times New Roman" pitchFamily="18" charset="0"/>
                <a:cs typeface="Times New Roman" pitchFamily="18" charset="0"/>
              </a:rPr>
              <a:t>mansoni</a:t>
            </a:r>
            <a:endParaRPr lang="en-US" altLang="fr-FR" sz="2800" b="1" i="1" dirty="0">
              <a:solidFill>
                <a:srgbClr val="FF0000"/>
              </a:solidFill>
              <a:latin typeface="Times New Roman" pitchFamily="18" charset="0"/>
              <a:cs typeface="Times New Roman" pitchFamily="18" charset="0"/>
            </a:endParaRPr>
          </a:p>
          <a:p>
            <a:pPr eaLnBrk="1" hangingPunct="1"/>
            <a:endParaRPr lang="en-US" altLang="fr-FR" sz="2800" b="1" i="1" dirty="0">
              <a:solidFill>
                <a:srgbClr val="FF0000"/>
              </a:solidFill>
              <a:latin typeface="Times New Roman" pitchFamily="18" charset="0"/>
              <a:cs typeface="Times New Roman" pitchFamily="18" charset="0"/>
            </a:endParaRPr>
          </a:p>
          <a:p>
            <a:pPr eaLnBrk="1" hangingPunct="1"/>
            <a:r>
              <a:rPr lang="en-US" altLang="fr-FR" sz="2800" b="1" i="1" dirty="0">
                <a:solidFill>
                  <a:srgbClr val="FF0000"/>
                </a:solidFill>
                <a:latin typeface="Times New Roman" pitchFamily="18" charset="0"/>
                <a:cs typeface="Times New Roman" pitchFamily="18" charset="0"/>
              </a:rPr>
              <a:t>S. </a:t>
            </a:r>
            <a:r>
              <a:rPr lang="en-US" altLang="fr-FR" sz="2800" b="1" i="1" dirty="0" err="1">
                <a:solidFill>
                  <a:srgbClr val="FF0000"/>
                </a:solidFill>
                <a:latin typeface="Times New Roman" pitchFamily="18" charset="0"/>
                <a:cs typeface="Times New Roman" pitchFamily="18" charset="0"/>
              </a:rPr>
              <a:t>intercalatum</a:t>
            </a:r>
            <a:endParaRPr lang="en-US" altLang="fr-FR" sz="2800" b="1" i="1" dirty="0">
              <a:solidFill>
                <a:srgbClr val="FF0000"/>
              </a:solidFill>
              <a:latin typeface="Times New Roman" pitchFamily="18" charset="0"/>
              <a:cs typeface="Times New Roman" pitchFamily="18" charset="0"/>
            </a:endParaRPr>
          </a:p>
          <a:p>
            <a:pPr eaLnBrk="1" hangingPunct="1"/>
            <a:endParaRPr lang="en-US" altLang="fr-FR" sz="2800" b="1" i="1" dirty="0">
              <a:solidFill>
                <a:srgbClr val="FF0000"/>
              </a:solidFill>
              <a:latin typeface="Times New Roman" pitchFamily="18" charset="0"/>
              <a:cs typeface="Times New Roman" pitchFamily="18" charset="0"/>
            </a:endParaRPr>
          </a:p>
          <a:p>
            <a:pPr eaLnBrk="1" hangingPunct="1"/>
            <a:r>
              <a:rPr lang="en-US" altLang="fr-FR" sz="2800" b="1" i="1" dirty="0">
                <a:solidFill>
                  <a:srgbClr val="FF0000"/>
                </a:solidFill>
                <a:latin typeface="Times New Roman" pitchFamily="18" charset="0"/>
                <a:cs typeface="Times New Roman" pitchFamily="18" charset="0"/>
              </a:rPr>
              <a:t>S. </a:t>
            </a:r>
            <a:r>
              <a:rPr lang="en-US" altLang="fr-FR" sz="2800" b="1" i="1" dirty="0" err="1">
                <a:solidFill>
                  <a:srgbClr val="FF0000"/>
                </a:solidFill>
                <a:latin typeface="Times New Roman" pitchFamily="18" charset="0"/>
                <a:cs typeface="Times New Roman" pitchFamily="18" charset="0"/>
              </a:rPr>
              <a:t>guineensis</a:t>
            </a:r>
            <a:endParaRPr lang="en-US" altLang="fr-FR" sz="2800" b="1" i="1" dirty="0">
              <a:solidFill>
                <a:srgbClr val="FF0000"/>
              </a:solidFill>
              <a:latin typeface="Times New Roman" pitchFamily="18" charset="0"/>
              <a:cs typeface="Times New Roman" pitchFamily="18" charset="0"/>
            </a:endParaRPr>
          </a:p>
          <a:p>
            <a:pPr eaLnBrk="1" hangingPunct="1"/>
            <a:endParaRPr lang="en-US" altLang="fr-FR" sz="2800" i="1" dirty="0">
              <a:solidFill>
                <a:prstClr val="black"/>
              </a:solidFill>
              <a:latin typeface="Times New Roman" pitchFamily="18" charset="0"/>
              <a:cs typeface="Times New Roman" pitchFamily="18" charset="0"/>
            </a:endParaRPr>
          </a:p>
          <a:p>
            <a:pPr eaLnBrk="1" hangingPunct="1"/>
            <a:r>
              <a:rPr lang="en-US" altLang="fr-FR" sz="2800" i="1" dirty="0">
                <a:solidFill>
                  <a:prstClr val="black"/>
                </a:solidFill>
                <a:latin typeface="Times New Roman" pitchFamily="18" charset="0"/>
                <a:cs typeface="Times New Roman" pitchFamily="18" charset="0"/>
              </a:rPr>
              <a:t>S. </a:t>
            </a:r>
            <a:r>
              <a:rPr lang="en-US" altLang="fr-FR" sz="2800" i="1" dirty="0" err="1">
                <a:solidFill>
                  <a:prstClr val="black"/>
                </a:solidFill>
                <a:latin typeface="Times New Roman" pitchFamily="18" charset="0"/>
                <a:cs typeface="Times New Roman" pitchFamily="18" charset="0"/>
              </a:rPr>
              <a:t>japonicum</a:t>
            </a:r>
            <a:endParaRPr lang="en-US" altLang="fr-FR" sz="2800" i="1" dirty="0">
              <a:solidFill>
                <a:prstClr val="black"/>
              </a:solidFill>
              <a:latin typeface="Times New Roman" pitchFamily="18" charset="0"/>
              <a:cs typeface="Times New Roman" pitchFamily="18" charset="0"/>
            </a:endParaRPr>
          </a:p>
          <a:p>
            <a:pPr eaLnBrk="1" hangingPunct="1"/>
            <a:endParaRPr lang="en-US" altLang="fr-FR" sz="2800" i="1" dirty="0">
              <a:solidFill>
                <a:prstClr val="black"/>
              </a:solidFill>
              <a:latin typeface="Times New Roman" pitchFamily="18" charset="0"/>
              <a:cs typeface="Times New Roman" pitchFamily="18" charset="0"/>
            </a:endParaRPr>
          </a:p>
          <a:p>
            <a:pPr eaLnBrk="1" hangingPunct="1"/>
            <a:r>
              <a:rPr lang="en-US" altLang="fr-FR" sz="2800" i="1" dirty="0">
                <a:solidFill>
                  <a:prstClr val="black"/>
                </a:solidFill>
                <a:latin typeface="Times New Roman" pitchFamily="18" charset="0"/>
                <a:cs typeface="Times New Roman" pitchFamily="18" charset="0"/>
              </a:rPr>
              <a:t>S. </a:t>
            </a:r>
            <a:r>
              <a:rPr lang="en-US" altLang="fr-FR" sz="2800" i="1" dirty="0" err="1">
                <a:solidFill>
                  <a:prstClr val="black"/>
                </a:solidFill>
                <a:latin typeface="Times New Roman" pitchFamily="18" charset="0"/>
                <a:cs typeface="Times New Roman" pitchFamily="18" charset="0"/>
              </a:rPr>
              <a:t>mekongi</a:t>
            </a:r>
            <a:endParaRPr lang="en-US" altLang="fr-FR" sz="2800" i="1" dirty="0">
              <a:solidFill>
                <a:prstClr val="black"/>
              </a:solidFill>
              <a:latin typeface="Times New Roman" pitchFamily="18" charset="0"/>
              <a:cs typeface="Times New Roman" pitchFamily="18" charset="0"/>
            </a:endParaRPr>
          </a:p>
          <a:p>
            <a:pPr eaLnBrk="1" hangingPunct="1"/>
            <a:endParaRPr lang="en-US" altLang="fr-FR" sz="2400" i="1" dirty="0">
              <a:solidFill>
                <a:prstClr val="black"/>
              </a:solidFill>
              <a:latin typeface="Times New Roman" pitchFamily="18" charset="0"/>
              <a:cs typeface="Times New Roman" pitchFamily="18" charset="0"/>
            </a:endParaRPr>
          </a:p>
          <a:p>
            <a:pPr eaLnBrk="1" hangingPunct="1"/>
            <a:endParaRPr lang="en-ZW" sz="2000" b="1" dirty="0">
              <a:solidFill>
                <a:prstClr val="black"/>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3380828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524000" y="44450"/>
            <a:ext cx="9144000" cy="706438"/>
          </a:xfrm>
        </p:spPr>
        <p:style>
          <a:lnRef idx="1">
            <a:schemeClr val="accent5"/>
          </a:lnRef>
          <a:fillRef idx="2">
            <a:schemeClr val="accent5"/>
          </a:fillRef>
          <a:effectRef idx="1">
            <a:schemeClr val="accent5"/>
          </a:effectRef>
          <a:fontRef idx="minor">
            <a:schemeClr val="dk1"/>
          </a:fontRef>
        </p:style>
        <p:txBody>
          <a:bodyPr/>
          <a:lstStyle/>
          <a:p>
            <a:r>
              <a:rPr lang="en-US" altLang="fr-FR" sz="3200" b="1" dirty="0">
                <a:solidFill>
                  <a:srgbClr val="C00000"/>
                </a:solidFill>
                <a:latin typeface="Times New Roman" pitchFamily="18" charset="0"/>
                <a:cs typeface="Times New Roman" pitchFamily="18" charset="0"/>
              </a:rPr>
              <a:t>Schistosomes infecting humans in Africa</a:t>
            </a:r>
            <a:endParaRPr lang="en-GB" altLang="fr-FR" sz="3200" b="1" dirty="0">
              <a:solidFill>
                <a:srgbClr val="C00000"/>
              </a:solidFill>
              <a:latin typeface="Times New Roman" pitchFamily="18" charset="0"/>
              <a:cs typeface="Times New Roman" pitchFamily="18" charset="0"/>
            </a:endParaRPr>
          </a:p>
        </p:txBody>
      </p:sp>
      <p:sp>
        <p:nvSpPr>
          <p:cNvPr id="7171" name="Content Placeholder 2"/>
          <p:cNvSpPr>
            <a:spLocks noGrp="1"/>
          </p:cNvSpPr>
          <p:nvPr>
            <p:ph idx="1"/>
          </p:nvPr>
        </p:nvSpPr>
        <p:spPr>
          <a:xfrm>
            <a:off x="1524000" y="765176"/>
            <a:ext cx="9144000" cy="6016625"/>
          </a:xfrm>
          <a:solidFill>
            <a:schemeClr val="accent5">
              <a:lumMod val="20000"/>
              <a:lumOff val="80000"/>
            </a:schemeClr>
          </a:solidFill>
        </p:spPr>
        <p:txBody>
          <a:bodyPr>
            <a:normAutofit/>
          </a:bodyPr>
          <a:lstStyle/>
          <a:p>
            <a:r>
              <a:rPr lang="en-US" altLang="fr-FR" sz="2600" i="1" dirty="0">
                <a:solidFill>
                  <a:schemeClr val="tx2">
                    <a:lumMod val="60000"/>
                    <a:lumOff val="40000"/>
                  </a:schemeClr>
                </a:solidFill>
                <a:latin typeface="Times New Roman" pitchFamily="18" charset="0"/>
                <a:cs typeface="Times New Roman" pitchFamily="18" charset="0"/>
              </a:rPr>
              <a:t>Schistosoma haematobium </a:t>
            </a:r>
            <a:r>
              <a:rPr lang="en-US" altLang="fr-FR" sz="2600" dirty="0">
                <a:solidFill>
                  <a:schemeClr val="tx2">
                    <a:lumMod val="60000"/>
                    <a:lumOff val="40000"/>
                  </a:schemeClr>
                </a:solidFill>
                <a:latin typeface="Times New Roman" pitchFamily="18" charset="0"/>
                <a:cs typeface="Times New Roman" pitchFamily="18" charset="0"/>
              </a:rPr>
              <a:t>- causes urogenital schistosomiasis</a:t>
            </a:r>
          </a:p>
          <a:p>
            <a:pPr lvl="1"/>
            <a:r>
              <a:rPr lang="en-US" altLang="fr-FR" sz="1800" dirty="0">
                <a:latin typeface="Times New Roman" pitchFamily="18" charset="0"/>
                <a:cs typeface="Times New Roman" pitchFamily="18" charset="0"/>
              </a:rPr>
              <a:t>Thought to be the most common human schistosome in sub-Saharan Africa</a:t>
            </a:r>
          </a:p>
          <a:p>
            <a:pPr lvl="1"/>
            <a:r>
              <a:rPr lang="en-US" altLang="fr-FR" sz="1800" dirty="0">
                <a:latin typeface="Times New Roman" pitchFamily="18" charset="0"/>
                <a:cs typeface="Times New Roman" pitchFamily="18" charset="0"/>
              </a:rPr>
              <a:t>Widespread throughout the continent, especially along the coastal areas</a:t>
            </a:r>
          </a:p>
          <a:p>
            <a:pPr lvl="1"/>
            <a:r>
              <a:rPr lang="en-US" altLang="fr-FR" sz="1800" dirty="0">
                <a:latin typeface="Times New Roman" pitchFamily="18" charset="0"/>
                <a:cs typeface="Times New Roman" pitchFamily="18" charset="0"/>
              </a:rPr>
              <a:t>Humans the only final hosts</a:t>
            </a:r>
          </a:p>
          <a:p>
            <a:pPr lvl="1"/>
            <a:r>
              <a:rPr lang="en-US" altLang="fr-FR" sz="1800" i="1" dirty="0" err="1">
                <a:latin typeface="Times New Roman" pitchFamily="18" charset="0"/>
                <a:cs typeface="Times New Roman" pitchFamily="18" charset="0"/>
              </a:rPr>
              <a:t>Bulinus</a:t>
            </a:r>
            <a:r>
              <a:rPr lang="en-US" altLang="fr-FR" sz="1800" i="1" dirty="0">
                <a:latin typeface="Times New Roman" pitchFamily="18" charset="0"/>
                <a:cs typeface="Times New Roman" pitchFamily="18" charset="0"/>
              </a:rPr>
              <a:t> </a:t>
            </a:r>
            <a:r>
              <a:rPr lang="en-US" altLang="fr-FR" sz="1800" i="1" dirty="0" err="1">
                <a:latin typeface="Times New Roman" pitchFamily="18" charset="0"/>
                <a:cs typeface="Times New Roman" pitchFamily="18" charset="0"/>
              </a:rPr>
              <a:t>spp</a:t>
            </a:r>
            <a:r>
              <a:rPr lang="en-US" altLang="fr-FR" sz="1800" dirty="0">
                <a:latin typeface="Times New Roman" pitchFamily="18" charset="0"/>
                <a:cs typeface="Times New Roman" pitchFamily="18" charset="0"/>
              </a:rPr>
              <a:t> are the snail intermediate hosts</a:t>
            </a:r>
          </a:p>
          <a:p>
            <a:pPr lvl="1"/>
            <a:r>
              <a:rPr lang="en-US" altLang="fr-FR" sz="1800" dirty="0">
                <a:latin typeface="Times New Roman" pitchFamily="18" charset="0"/>
                <a:cs typeface="Times New Roman" pitchFamily="18" charset="0"/>
              </a:rPr>
              <a:t>Quite a number of species and not all are compatible with all </a:t>
            </a:r>
            <a:r>
              <a:rPr lang="en-US" altLang="fr-FR" sz="1800" i="1" dirty="0">
                <a:latin typeface="Times New Roman" pitchFamily="18" charset="0"/>
                <a:cs typeface="Times New Roman" pitchFamily="18" charset="0"/>
              </a:rPr>
              <a:t>S. haematobium </a:t>
            </a:r>
            <a:r>
              <a:rPr lang="en-US" altLang="fr-FR" sz="1800" dirty="0">
                <a:latin typeface="Times New Roman" pitchFamily="18" charset="0"/>
                <a:cs typeface="Times New Roman" pitchFamily="18" charset="0"/>
              </a:rPr>
              <a:t>strains</a:t>
            </a:r>
          </a:p>
          <a:p>
            <a:r>
              <a:rPr lang="en-US" altLang="fr-FR" sz="2600" i="1" dirty="0">
                <a:solidFill>
                  <a:schemeClr val="tx2">
                    <a:lumMod val="60000"/>
                    <a:lumOff val="40000"/>
                  </a:schemeClr>
                </a:solidFill>
                <a:latin typeface="Times New Roman" pitchFamily="18" charset="0"/>
                <a:cs typeface="Times New Roman" pitchFamily="18" charset="0"/>
              </a:rPr>
              <a:t>S. mansoni </a:t>
            </a:r>
            <a:r>
              <a:rPr lang="en-US" altLang="fr-FR" sz="2600" dirty="0">
                <a:solidFill>
                  <a:schemeClr val="tx2">
                    <a:lumMod val="60000"/>
                    <a:lumOff val="40000"/>
                  </a:schemeClr>
                </a:solidFill>
                <a:latin typeface="Times New Roman" pitchFamily="18" charset="0"/>
                <a:cs typeface="Times New Roman" pitchFamily="18" charset="0"/>
              </a:rPr>
              <a:t>- causes intestinal schistosomiasis</a:t>
            </a:r>
          </a:p>
          <a:p>
            <a:pPr lvl="1"/>
            <a:r>
              <a:rPr lang="en-US" altLang="fr-FR" sz="1800" dirty="0">
                <a:latin typeface="Times New Roman" pitchFamily="18" charset="0"/>
                <a:cs typeface="Times New Roman" pitchFamily="18" charset="0"/>
              </a:rPr>
              <a:t>Widespread throughout the continent, but only sporadically along the coastal areas</a:t>
            </a:r>
          </a:p>
          <a:p>
            <a:pPr lvl="1"/>
            <a:r>
              <a:rPr lang="en-US" altLang="fr-FR" sz="1800" i="1" dirty="0" err="1">
                <a:latin typeface="Times New Roman" pitchFamily="18" charset="0"/>
                <a:cs typeface="Times New Roman" pitchFamily="18" charset="0"/>
              </a:rPr>
              <a:t>Biomphalaria</a:t>
            </a:r>
            <a:r>
              <a:rPr lang="en-US" altLang="fr-FR" sz="1800" i="1" dirty="0">
                <a:latin typeface="Times New Roman" pitchFamily="18" charset="0"/>
                <a:cs typeface="Times New Roman" pitchFamily="18" charset="0"/>
              </a:rPr>
              <a:t> </a:t>
            </a:r>
            <a:r>
              <a:rPr lang="en-US" altLang="fr-FR" sz="1800" i="1" dirty="0" err="1">
                <a:latin typeface="Times New Roman" pitchFamily="18" charset="0"/>
                <a:cs typeface="Times New Roman" pitchFamily="18" charset="0"/>
              </a:rPr>
              <a:t>spp</a:t>
            </a:r>
            <a:r>
              <a:rPr lang="en-US" altLang="fr-FR" sz="1800" dirty="0">
                <a:latin typeface="Times New Roman" pitchFamily="18" charset="0"/>
                <a:cs typeface="Times New Roman" pitchFamily="18" charset="0"/>
              </a:rPr>
              <a:t> are the snail intermediate hosts – compatible with all S mansoni strains </a:t>
            </a:r>
          </a:p>
          <a:p>
            <a:pPr lvl="1"/>
            <a:r>
              <a:rPr lang="en-US" altLang="fr-FR" sz="1800" dirty="0">
                <a:latin typeface="Times New Roman" pitchFamily="18" charset="0"/>
                <a:cs typeface="Times New Roman" pitchFamily="18" charset="0"/>
              </a:rPr>
              <a:t>Infects other vertebrates, rodents and other primates</a:t>
            </a:r>
            <a:endParaRPr lang="en-US" altLang="fr-FR" sz="1800" i="1" dirty="0">
              <a:latin typeface="Times New Roman" pitchFamily="18" charset="0"/>
              <a:cs typeface="Times New Roman" pitchFamily="18" charset="0"/>
            </a:endParaRPr>
          </a:p>
          <a:p>
            <a:r>
              <a:rPr lang="en-US" altLang="fr-FR" sz="2600" b="1" i="1" dirty="0">
                <a:solidFill>
                  <a:schemeClr val="tx2">
                    <a:lumMod val="60000"/>
                    <a:lumOff val="40000"/>
                  </a:schemeClr>
                </a:solidFill>
                <a:latin typeface="Times New Roman" pitchFamily="18" charset="0"/>
                <a:cs typeface="Times New Roman" pitchFamily="18" charset="0"/>
              </a:rPr>
              <a:t>S. guineensis - causes intestinal schistosomiasis</a:t>
            </a:r>
          </a:p>
          <a:p>
            <a:pPr lvl="1"/>
            <a:r>
              <a:rPr lang="en-US" altLang="fr-FR" sz="2000" dirty="0">
                <a:latin typeface="Times New Roman" pitchFamily="18" charset="0"/>
                <a:cs typeface="Times New Roman" pitchFamily="18" charset="0"/>
              </a:rPr>
              <a:t>Found in the tropical rain forest north of Congo.</a:t>
            </a:r>
            <a:endParaRPr lang="en-US" altLang="fr-FR" sz="2000" i="1" dirty="0">
              <a:latin typeface="Times New Roman" pitchFamily="18" charset="0"/>
              <a:cs typeface="Times New Roman" pitchFamily="18" charset="0"/>
            </a:endParaRPr>
          </a:p>
          <a:p>
            <a:pPr lvl="1"/>
            <a:r>
              <a:rPr lang="en-US" altLang="fr-FR" sz="2000" i="1" dirty="0" err="1">
                <a:latin typeface="Times New Roman" pitchFamily="18" charset="0"/>
                <a:cs typeface="Times New Roman" pitchFamily="18" charset="0"/>
              </a:rPr>
              <a:t>Bulinus</a:t>
            </a:r>
            <a:r>
              <a:rPr lang="en-US" altLang="fr-FR" sz="2000" i="1" dirty="0">
                <a:latin typeface="Times New Roman" pitchFamily="18" charset="0"/>
                <a:cs typeface="Times New Roman" pitchFamily="18" charset="0"/>
              </a:rPr>
              <a:t> </a:t>
            </a:r>
            <a:r>
              <a:rPr lang="en-US" altLang="fr-FR" sz="2000" i="1" dirty="0" err="1">
                <a:latin typeface="Times New Roman" pitchFamily="18" charset="0"/>
                <a:cs typeface="Times New Roman" pitchFamily="18" charset="0"/>
              </a:rPr>
              <a:t>spp</a:t>
            </a:r>
            <a:r>
              <a:rPr lang="en-US" altLang="fr-FR" sz="2000" i="1" dirty="0">
                <a:latin typeface="Times New Roman" pitchFamily="18" charset="0"/>
                <a:cs typeface="Times New Roman" pitchFamily="18" charset="0"/>
              </a:rPr>
              <a:t> </a:t>
            </a:r>
            <a:r>
              <a:rPr lang="en-US" altLang="fr-FR" sz="2000" dirty="0">
                <a:latin typeface="Times New Roman" pitchFamily="18" charset="0"/>
                <a:cs typeface="Times New Roman" pitchFamily="18" charset="0"/>
              </a:rPr>
              <a:t>the intermediate hosts</a:t>
            </a:r>
          </a:p>
          <a:p>
            <a:r>
              <a:rPr lang="en-US" altLang="fr-FR" sz="2600" i="1" dirty="0">
                <a:solidFill>
                  <a:schemeClr val="tx2">
                    <a:lumMod val="60000"/>
                    <a:lumOff val="40000"/>
                  </a:schemeClr>
                </a:solidFill>
                <a:latin typeface="Times New Roman" pitchFamily="18" charset="0"/>
                <a:cs typeface="Times New Roman" pitchFamily="18" charset="0"/>
              </a:rPr>
              <a:t>S. intercalatum </a:t>
            </a:r>
            <a:r>
              <a:rPr lang="en-US" altLang="fr-FR" sz="2600" dirty="0">
                <a:solidFill>
                  <a:schemeClr val="tx2">
                    <a:lumMod val="60000"/>
                    <a:lumOff val="40000"/>
                  </a:schemeClr>
                </a:solidFill>
                <a:latin typeface="Times New Roman" pitchFamily="18" charset="0"/>
                <a:cs typeface="Times New Roman" pitchFamily="18" charset="0"/>
              </a:rPr>
              <a:t>- causes intestinal schistosomiasis</a:t>
            </a:r>
          </a:p>
          <a:p>
            <a:pPr lvl="1"/>
            <a:r>
              <a:rPr lang="en-US" altLang="fr-FR" sz="1800" dirty="0">
                <a:latin typeface="Times New Roman" pitchFamily="18" charset="0"/>
                <a:cs typeface="Times New Roman" pitchFamily="18" charset="0"/>
              </a:rPr>
              <a:t>found in the tropical rain forest of the Congo with </a:t>
            </a:r>
            <a:r>
              <a:rPr lang="en-US" altLang="fr-FR" sz="1800" dirty="0" err="1">
                <a:latin typeface="Times New Roman" pitchFamily="18" charset="0"/>
                <a:cs typeface="Times New Roman" pitchFamily="18" charset="0"/>
              </a:rPr>
              <a:t>Bulinid</a:t>
            </a:r>
            <a:r>
              <a:rPr lang="en-US" altLang="fr-FR" sz="1800" dirty="0">
                <a:latin typeface="Times New Roman" pitchFamily="18" charset="0"/>
                <a:cs typeface="Times New Roman" pitchFamily="18" charset="0"/>
              </a:rPr>
              <a:t> </a:t>
            </a:r>
            <a:r>
              <a:rPr lang="en-US" altLang="fr-FR" sz="1800" dirty="0" err="1">
                <a:latin typeface="Times New Roman" pitchFamily="18" charset="0"/>
                <a:cs typeface="Times New Roman" pitchFamily="18" charset="0"/>
              </a:rPr>
              <a:t>spp</a:t>
            </a:r>
            <a:r>
              <a:rPr lang="en-US" altLang="fr-FR" sz="1800" dirty="0">
                <a:latin typeface="Times New Roman" pitchFamily="18" charset="0"/>
                <a:cs typeface="Times New Roman" pitchFamily="18" charset="0"/>
              </a:rPr>
              <a:t> as vectors</a:t>
            </a:r>
          </a:p>
          <a:p>
            <a:pPr lvl="1"/>
            <a:r>
              <a:rPr lang="en-US" altLang="fr-FR" sz="1800" dirty="0">
                <a:latin typeface="Times New Roman" pitchFamily="18" charset="0"/>
                <a:cs typeface="Times New Roman" pitchFamily="18" charset="0"/>
              </a:rPr>
              <a:t>Both </a:t>
            </a:r>
            <a:r>
              <a:rPr lang="en-US" altLang="fr-FR" sz="1800" i="1" dirty="0">
                <a:latin typeface="Times New Roman" pitchFamily="18" charset="0"/>
                <a:cs typeface="Times New Roman" pitchFamily="18" charset="0"/>
              </a:rPr>
              <a:t>S. guineensis </a:t>
            </a:r>
            <a:r>
              <a:rPr lang="en-US" altLang="fr-FR" sz="1800" dirty="0">
                <a:latin typeface="Times New Roman" pitchFamily="18" charset="0"/>
                <a:cs typeface="Times New Roman" pitchFamily="18" charset="0"/>
              </a:rPr>
              <a:t>and </a:t>
            </a:r>
            <a:r>
              <a:rPr lang="en-US" altLang="fr-FR" sz="1800" i="1" dirty="0">
                <a:latin typeface="Times New Roman" pitchFamily="18" charset="0"/>
                <a:cs typeface="Times New Roman" pitchFamily="18" charset="0"/>
              </a:rPr>
              <a:t>S. intercalatum </a:t>
            </a:r>
            <a:r>
              <a:rPr lang="en-US" altLang="fr-FR" sz="1800" dirty="0">
                <a:latin typeface="Times New Roman" pitchFamily="18" charset="0"/>
                <a:cs typeface="Times New Roman" pitchFamily="18" charset="0"/>
              </a:rPr>
              <a:t>hybridize with </a:t>
            </a:r>
            <a:r>
              <a:rPr lang="en-US" altLang="fr-FR" sz="1800" i="1" dirty="0">
                <a:latin typeface="Times New Roman" pitchFamily="18" charset="0"/>
                <a:cs typeface="Times New Roman" pitchFamily="18" charset="0"/>
              </a:rPr>
              <a:t>S. haematobium</a:t>
            </a:r>
          </a:p>
          <a:p>
            <a:endParaRPr lang="en-US" altLang="fr-FR" sz="2000" dirty="0"/>
          </a:p>
          <a:p>
            <a:endParaRPr lang="en-GB" altLang="fr-FR" sz="2000" dirty="0"/>
          </a:p>
        </p:txBody>
      </p:sp>
    </p:spTree>
    <p:custDataLst>
      <p:tags r:id="rId1"/>
    </p:custDataLst>
    <p:extLst>
      <p:ext uri="{BB962C8B-B14F-4D97-AF65-F5344CB8AC3E}">
        <p14:creationId xmlns:p14="http://schemas.microsoft.com/office/powerpoint/2010/main" val="425971542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normAutofit/>
          </a:bodyPr>
          <a:lstStyle/>
          <a:p>
            <a:r>
              <a:rPr lang="en-US" dirty="0"/>
              <a:t>Distinguishing various schistosome species</a:t>
            </a:r>
          </a:p>
        </p:txBody>
      </p:sp>
      <p:sp>
        <p:nvSpPr>
          <p:cNvPr id="3" name="Content Placeholder 2"/>
          <p:cNvSpPr>
            <a:spLocks noGrp="1"/>
          </p:cNvSpPr>
          <p:nvPr>
            <p:ph idx="1"/>
          </p:nvPr>
        </p:nvSpPr>
        <p:spPr>
          <a:xfrm>
            <a:off x="517236" y="1447800"/>
            <a:ext cx="11176000" cy="5105400"/>
          </a:xfrm>
          <a:solidFill>
            <a:schemeClr val="accent5">
              <a:lumMod val="20000"/>
              <a:lumOff val="80000"/>
            </a:schemeClr>
          </a:solidFill>
        </p:spPr>
        <p:txBody>
          <a:bodyPr>
            <a:normAutofit fontScale="92500" lnSpcReduction="10000"/>
          </a:bodyPr>
          <a:lstStyle/>
          <a:p>
            <a:pPr marL="0" indent="0">
              <a:lnSpc>
                <a:spcPct val="200000"/>
              </a:lnSpc>
              <a:buNone/>
            </a:pPr>
            <a:r>
              <a:rPr lang="en-US" sz="2400" dirty="0">
                <a:latin typeface="Times New Roman" pitchFamily="18" charset="0"/>
                <a:cs typeface="Times New Roman" pitchFamily="18" charset="0"/>
              </a:rPr>
              <a:t>Various schistosome species are distinguished according to: </a:t>
            </a:r>
          </a:p>
          <a:p>
            <a:pPr>
              <a:lnSpc>
                <a:spcPct val="200000"/>
              </a:lnSpc>
            </a:pPr>
            <a:r>
              <a:rPr lang="en-GB" sz="2400" dirty="0">
                <a:latin typeface="Times New Roman" pitchFamily="18" charset="0"/>
                <a:cs typeface="Times New Roman" pitchFamily="18" charset="0"/>
              </a:rPr>
              <a:t>Their specific snail intermediate hosts</a:t>
            </a:r>
          </a:p>
          <a:p>
            <a:pPr>
              <a:lnSpc>
                <a:spcPct val="200000"/>
              </a:lnSpc>
            </a:pPr>
            <a:r>
              <a:rPr lang="en-GB" sz="2400" dirty="0">
                <a:latin typeface="Times New Roman" pitchFamily="18" charset="0"/>
                <a:cs typeface="Times New Roman" pitchFamily="18" charset="0"/>
              </a:rPr>
              <a:t>Final location of the adult worms in the definitive host</a:t>
            </a:r>
          </a:p>
          <a:p>
            <a:pPr>
              <a:lnSpc>
                <a:spcPct val="200000"/>
              </a:lnSpc>
            </a:pPr>
            <a:r>
              <a:rPr lang="en-GB" sz="2400" dirty="0">
                <a:latin typeface="Times New Roman" pitchFamily="18" charset="0"/>
                <a:cs typeface="Times New Roman" pitchFamily="18" charset="0"/>
              </a:rPr>
              <a:t>The clinical presentation and pathogenesis</a:t>
            </a:r>
          </a:p>
          <a:p>
            <a:pPr>
              <a:lnSpc>
                <a:spcPct val="200000"/>
              </a:lnSpc>
            </a:pPr>
            <a:r>
              <a:rPr lang="en-GB" sz="2400" dirty="0">
                <a:latin typeface="Times New Roman" pitchFamily="18" charset="0"/>
                <a:cs typeface="Times New Roman" pitchFamily="18" charset="0"/>
              </a:rPr>
              <a:t>The shape and size of the eggs they produce:</a:t>
            </a:r>
          </a:p>
          <a:p>
            <a:pPr>
              <a:lnSpc>
                <a:spcPct val="200000"/>
              </a:lnSpc>
            </a:pPr>
            <a:r>
              <a:rPr lang="en-GB" sz="2400" dirty="0">
                <a:latin typeface="Times New Roman" pitchFamily="18" charset="0"/>
                <a:cs typeface="Times New Roman" pitchFamily="18" charset="0"/>
              </a:rPr>
              <a:t>Their pre-patent period in man</a:t>
            </a:r>
          </a:p>
          <a:p>
            <a:pPr>
              <a:lnSpc>
                <a:spcPct val="200000"/>
              </a:lnSpc>
            </a:pPr>
            <a:r>
              <a:rPr lang="en-GB" sz="2400" dirty="0">
                <a:latin typeface="Times New Roman" pitchFamily="18" charset="0"/>
                <a:cs typeface="Times New Roman" pitchFamily="18" charset="0"/>
              </a:rPr>
              <a:t>The number of eggs they produce</a:t>
            </a:r>
            <a:endParaRPr lang="en-GB" sz="2400" dirty="0"/>
          </a:p>
          <a:p>
            <a:pPr>
              <a:lnSpc>
                <a:spcPct val="200000"/>
              </a:lnSpc>
            </a:pPr>
            <a:endParaRPr lang="en-US"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98560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219200"/>
          </a:xfrm>
        </p:spPr>
        <p:style>
          <a:lnRef idx="3">
            <a:schemeClr val="lt1"/>
          </a:lnRef>
          <a:fillRef idx="1">
            <a:schemeClr val="accent4"/>
          </a:fillRef>
          <a:effectRef idx="1">
            <a:schemeClr val="accent4"/>
          </a:effectRef>
          <a:fontRef idx="minor">
            <a:schemeClr val="lt1"/>
          </a:fontRef>
        </p:style>
        <p:txBody>
          <a:bodyPr>
            <a:normAutofit fontScale="90000"/>
          </a:bodyPr>
          <a:lstStyle/>
          <a:p>
            <a:r>
              <a:rPr lang="en-US" dirty="0"/>
              <a:t>Distinguishing schistosomes by the number of eggs produced</a:t>
            </a:r>
          </a:p>
        </p:txBody>
      </p:sp>
      <p:sp>
        <p:nvSpPr>
          <p:cNvPr id="3" name="Text Placeholder 2"/>
          <p:cNvSpPr>
            <a:spLocks noGrp="1"/>
          </p:cNvSpPr>
          <p:nvPr>
            <p:ph type="body" idx="1"/>
          </p:nvPr>
        </p:nvSpPr>
        <p:spPr>
          <a:xfrm>
            <a:off x="1524000" y="1295400"/>
            <a:ext cx="4497388" cy="792162"/>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a:solidFill>
                  <a:schemeClr val="tx2">
                    <a:lumMod val="60000"/>
                    <a:lumOff val="40000"/>
                  </a:schemeClr>
                </a:solidFill>
                <a:latin typeface="Times New Roman" pitchFamily="18" charset="0"/>
                <a:cs typeface="Times New Roman" pitchFamily="18" charset="0"/>
              </a:rPr>
              <a:t>Schistosome Species </a:t>
            </a:r>
          </a:p>
        </p:txBody>
      </p:sp>
      <p:sp>
        <p:nvSpPr>
          <p:cNvPr id="4" name="Content Placeholder 3"/>
          <p:cNvSpPr>
            <a:spLocks noGrp="1"/>
          </p:cNvSpPr>
          <p:nvPr>
            <p:ph sz="half" idx="2"/>
          </p:nvPr>
        </p:nvSpPr>
        <p:spPr>
          <a:xfrm>
            <a:off x="1524000" y="2057401"/>
            <a:ext cx="4497388" cy="4068763"/>
          </a:xfrm>
          <a:solidFill>
            <a:schemeClr val="accent5">
              <a:lumMod val="20000"/>
              <a:lumOff val="80000"/>
            </a:schemeClr>
          </a:solidFill>
        </p:spPr>
        <p:txBody>
          <a:bodyPr/>
          <a:lstStyle/>
          <a:p>
            <a:r>
              <a:rPr lang="en-GB" sz="2800" dirty="0">
                <a:solidFill>
                  <a:srgbClr val="0070C0"/>
                </a:solidFill>
                <a:latin typeface="Times New Roman" pitchFamily="18" charset="0"/>
                <a:cs typeface="Times New Roman" pitchFamily="18" charset="0"/>
              </a:rPr>
              <a:t>S. japonicum</a:t>
            </a:r>
          </a:p>
          <a:p>
            <a:endParaRPr lang="en-GB" sz="2800" dirty="0">
              <a:solidFill>
                <a:srgbClr val="0070C0"/>
              </a:solidFill>
              <a:latin typeface="Times New Roman" pitchFamily="18" charset="0"/>
              <a:cs typeface="Times New Roman" pitchFamily="18" charset="0"/>
            </a:endParaRPr>
          </a:p>
          <a:p>
            <a:r>
              <a:rPr lang="en-GB" sz="2800" i="1" dirty="0">
                <a:solidFill>
                  <a:srgbClr val="0070C0"/>
                </a:solidFill>
                <a:latin typeface="Times New Roman" pitchFamily="18" charset="0"/>
                <a:cs typeface="Times New Roman" pitchFamily="18" charset="0"/>
              </a:rPr>
              <a:t>S. haematobium</a:t>
            </a:r>
          </a:p>
          <a:p>
            <a:pPr marL="0" indent="0">
              <a:buNone/>
            </a:pPr>
            <a:endParaRPr lang="en-GB" sz="2800" i="1" dirty="0">
              <a:solidFill>
                <a:srgbClr val="0070C0"/>
              </a:solidFill>
              <a:latin typeface="Times New Roman" pitchFamily="18" charset="0"/>
              <a:cs typeface="Times New Roman" pitchFamily="18" charset="0"/>
            </a:endParaRPr>
          </a:p>
          <a:p>
            <a:r>
              <a:rPr lang="en-GB" sz="2800" dirty="0">
                <a:solidFill>
                  <a:srgbClr val="0070C0"/>
                </a:solidFill>
                <a:latin typeface="Times New Roman" pitchFamily="18" charset="0"/>
                <a:cs typeface="Times New Roman" pitchFamily="18" charset="0"/>
              </a:rPr>
              <a:t> </a:t>
            </a:r>
            <a:r>
              <a:rPr lang="en-GB" sz="2800" i="1" dirty="0">
                <a:solidFill>
                  <a:srgbClr val="0070C0"/>
                </a:solidFill>
                <a:latin typeface="Times New Roman" pitchFamily="18" charset="0"/>
                <a:cs typeface="Times New Roman" pitchFamily="18" charset="0"/>
              </a:rPr>
              <a:t>S. mansoni</a:t>
            </a:r>
            <a:r>
              <a:rPr lang="en-GB" dirty="0"/>
              <a:t>,</a:t>
            </a:r>
          </a:p>
          <a:p>
            <a:endParaRPr lang="en-US" dirty="0"/>
          </a:p>
        </p:txBody>
      </p:sp>
      <p:sp>
        <p:nvSpPr>
          <p:cNvPr id="5" name="Text Placeholder 4"/>
          <p:cNvSpPr>
            <a:spLocks noGrp="1"/>
          </p:cNvSpPr>
          <p:nvPr>
            <p:ph type="body" sz="quarter" idx="3"/>
          </p:nvPr>
        </p:nvSpPr>
        <p:spPr>
          <a:xfrm>
            <a:off x="6019800" y="1295400"/>
            <a:ext cx="4648200" cy="792162"/>
          </a:xfrm>
          <a:solidFill>
            <a:schemeClr val="accent2">
              <a:lumMod val="40000"/>
              <a:lumOff val="60000"/>
            </a:schemeClr>
          </a:solidFill>
        </p:spPr>
        <p:txBody>
          <a:bodyPr>
            <a:normAutofit/>
          </a:bodyPr>
          <a:lstStyle/>
          <a:p>
            <a:r>
              <a:rPr lang="en-US" sz="2800" dirty="0">
                <a:solidFill>
                  <a:srgbClr val="C00000"/>
                </a:solidFill>
                <a:latin typeface="Times New Roman" pitchFamily="18" charset="0"/>
                <a:cs typeface="Times New Roman" pitchFamily="18" charset="0"/>
              </a:rPr>
              <a:t>No. of eggs produced</a:t>
            </a:r>
          </a:p>
        </p:txBody>
      </p:sp>
      <p:sp>
        <p:nvSpPr>
          <p:cNvPr id="6" name="Content Placeholder 5"/>
          <p:cNvSpPr>
            <a:spLocks noGrp="1"/>
          </p:cNvSpPr>
          <p:nvPr>
            <p:ph sz="quarter" idx="4"/>
          </p:nvPr>
        </p:nvSpPr>
        <p:spPr>
          <a:xfrm>
            <a:off x="6019801" y="2057401"/>
            <a:ext cx="4648199" cy="4068763"/>
          </a:xfrm>
          <a:solidFill>
            <a:schemeClr val="accent4">
              <a:lumMod val="20000"/>
              <a:lumOff val="80000"/>
            </a:schemeClr>
          </a:solidFill>
        </p:spPr>
        <p:txBody>
          <a:bodyPr>
            <a:normAutofit/>
          </a:bodyPr>
          <a:lstStyle/>
          <a:p>
            <a:r>
              <a:rPr lang="en-GB" sz="2800" dirty="0">
                <a:solidFill>
                  <a:srgbClr val="C00000"/>
                </a:solidFill>
                <a:latin typeface="Times New Roman" pitchFamily="18" charset="0"/>
                <a:cs typeface="Times New Roman" pitchFamily="18" charset="0"/>
              </a:rPr>
              <a:t>560 – 2200</a:t>
            </a:r>
          </a:p>
          <a:p>
            <a:endParaRPr lang="en-GB" sz="2800" dirty="0">
              <a:solidFill>
                <a:srgbClr val="C00000"/>
              </a:solidFill>
              <a:latin typeface="Times New Roman" pitchFamily="18" charset="0"/>
              <a:cs typeface="Times New Roman" pitchFamily="18" charset="0"/>
            </a:endParaRPr>
          </a:p>
          <a:p>
            <a:r>
              <a:rPr lang="en-GB" sz="2800" dirty="0">
                <a:solidFill>
                  <a:srgbClr val="C00000"/>
                </a:solidFill>
                <a:latin typeface="Times New Roman" pitchFamily="18" charset="0"/>
                <a:cs typeface="Times New Roman" pitchFamily="18" charset="0"/>
              </a:rPr>
              <a:t>66-495</a:t>
            </a:r>
          </a:p>
          <a:p>
            <a:endParaRPr lang="en-GB" sz="2800" dirty="0">
              <a:solidFill>
                <a:srgbClr val="C00000"/>
              </a:solidFill>
              <a:latin typeface="Times New Roman" pitchFamily="18" charset="0"/>
              <a:cs typeface="Times New Roman" pitchFamily="18" charset="0"/>
            </a:endParaRPr>
          </a:p>
          <a:p>
            <a:r>
              <a:rPr lang="en-GB" sz="2800" dirty="0">
                <a:solidFill>
                  <a:srgbClr val="C00000"/>
                </a:solidFill>
                <a:latin typeface="Times New Roman" pitchFamily="18" charset="0"/>
                <a:cs typeface="Times New Roman" pitchFamily="18" charset="0"/>
              </a:rPr>
              <a:t>22-303</a:t>
            </a:r>
            <a:endParaRPr lang="en-US" sz="2800" dirty="0">
              <a:solidFill>
                <a:srgbClr val="C00000"/>
              </a:solidFill>
              <a:latin typeface="Times New Roman" pitchFamily="18" charset="0"/>
              <a:cs typeface="Times New Roman" pitchFamily="18" charset="0"/>
            </a:endParaRPr>
          </a:p>
        </p:txBody>
      </p:sp>
      <p:sp>
        <p:nvSpPr>
          <p:cNvPr id="7" name="Rounded Rectangle 6"/>
          <p:cNvSpPr/>
          <p:nvPr/>
        </p:nvSpPr>
        <p:spPr>
          <a:xfrm>
            <a:off x="3020290" y="6116782"/>
            <a:ext cx="5105400" cy="4572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r>
              <a:rPr lang="en-GB" sz="2800" dirty="0">
                <a:solidFill>
                  <a:prstClr val="white"/>
                </a:solidFill>
                <a:latin typeface="Times New Roman" pitchFamily="18" charset="0"/>
                <a:cs typeface="Times New Roman" pitchFamily="18" charset="0"/>
              </a:rPr>
              <a:t>(</a:t>
            </a:r>
            <a:r>
              <a:rPr lang="en-GB" sz="2800" dirty="0" err="1">
                <a:solidFill>
                  <a:prstClr val="white"/>
                </a:solidFill>
                <a:latin typeface="Times New Roman" pitchFamily="18" charset="0"/>
                <a:cs typeface="Times New Roman" pitchFamily="18" charset="0"/>
              </a:rPr>
              <a:t>Jourdane</a:t>
            </a:r>
            <a:r>
              <a:rPr lang="en-GB" sz="2800" dirty="0">
                <a:solidFill>
                  <a:prstClr val="white"/>
                </a:solidFill>
                <a:latin typeface="Times New Roman" pitchFamily="18" charset="0"/>
                <a:cs typeface="Times New Roman" pitchFamily="18" charset="0"/>
              </a:rPr>
              <a:t> and </a:t>
            </a:r>
            <a:r>
              <a:rPr lang="en-GB" sz="2800" dirty="0" err="1">
                <a:solidFill>
                  <a:prstClr val="white"/>
                </a:solidFill>
                <a:latin typeface="Times New Roman" pitchFamily="18" charset="0"/>
                <a:cs typeface="Times New Roman" pitchFamily="18" charset="0"/>
              </a:rPr>
              <a:t>Theron</a:t>
            </a:r>
            <a:r>
              <a:rPr lang="en-GB" sz="2800" dirty="0">
                <a:solidFill>
                  <a:prstClr val="white"/>
                </a:solidFill>
                <a:latin typeface="Times New Roman" pitchFamily="18" charset="0"/>
                <a:cs typeface="Times New Roman" pitchFamily="18" charset="0"/>
              </a:rPr>
              <a:t>, 1987) </a:t>
            </a:r>
            <a:endParaRPr lang="en-US" sz="2800" b="1" dirty="0">
              <a:solidFill>
                <a:prstClr val="white"/>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19861485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28600"/>
            <a:ext cx="9067800" cy="1143000"/>
          </a:xfrm>
        </p:spPr>
        <p:style>
          <a:lnRef idx="0">
            <a:schemeClr val="accent1"/>
          </a:lnRef>
          <a:fillRef idx="3">
            <a:schemeClr val="accent1"/>
          </a:fillRef>
          <a:effectRef idx="3">
            <a:schemeClr val="accent1"/>
          </a:effectRef>
          <a:fontRef idx="minor">
            <a:schemeClr val="lt1"/>
          </a:fontRef>
        </p:style>
        <p:txBody>
          <a:bodyPr/>
          <a:lstStyle/>
          <a:p>
            <a:r>
              <a:rPr lang="en-US" dirty="0"/>
              <a:t>Schistosomiasis life cycle</a:t>
            </a:r>
          </a:p>
        </p:txBody>
      </p:sp>
      <p:sp>
        <p:nvSpPr>
          <p:cNvPr id="3" name="Content Placeholder 2"/>
          <p:cNvSpPr>
            <a:spLocks noGrp="1"/>
          </p:cNvSpPr>
          <p:nvPr>
            <p:ph idx="1"/>
          </p:nvPr>
        </p:nvSpPr>
        <p:spPr>
          <a:xfrm>
            <a:off x="1524000" y="1447800"/>
            <a:ext cx="9144000" cy="5410200"/>
          </a:xfrm>
          <a:solidFill>
            <a:schemeClr val="accent2">
              <a:lumMod val="20000"/>
              <a:lumOff val="80000"/>
            </a:schemeClr>
          </a:solidFill>
        </p:spPr>
        <p:txBody>
          <a:bodyPr>
            <a:normAutofit/>
          </a:bodyPr>
          <a:lstStyle/>
          <a:p>
            <a:pPr marL="0" indent="0">
              <a:buNone/>
            </a:pPr>
            <a:r>
              <a:rPr lang="en-GB" sz="2800" dirty="0">
                <a:latin typeface="Times New Roman" pitchFamily="18" charset="0"/>
                <a:cs typeface="Times New Roman" pitchFamily="18" charset="0"/>
              </a:rPr>
              <a:t>The lifecycle of schistosomes includes two hosts:</a:t>
            </a:r>
          </a:p>
          <a:p>
            <a:pPr marL="0" indent="0">
              <a:buNone/>
            </a:pPr>
            <a:endParaRPr lang="en-GB" sz="2800" dirty="0">
              <a:latin typeface="Times New Roman" pitchFamily="18" charset="0"/>
              <a:cs typeface="Times New Roman" pitchFamily="18" charset="0"/>
            </a:endParaRPr>
          </a:p>
          <a:p>
            <a:pPr marL="0" indent="0">
              <a:buNone/>
            </a:pPr>
            <a:endParaRPr lang="en-GB" sz="2800" dirty="0">
              <a:latin typeface="Times New Roman" pitchFamily="18" charset="0"/>
              <a:cs typeface="Times New Roman" pitchFamily="18" charset="0"/>
            </a:endParaRPr>
          </a:p>
          <a:p>
            <a:r>
              <a:rPr lang="en-GB" sz="2800" dirty="0">
                <a:latin typeface="Times New Roman" pitchFamily="18" charset="0"/>
                <a:cs typeface="Times New Roman" pitchFamily="18" charset="0"/>
              </a:rPr>
              <a:t> A definitive host (e.g. man) where the parasite undergoes sexual reproduction</a:t>
            </a:r>
          </a:p>
          <a:p>
            <a:pPr marL="0" indent="0">
              <a:buNone/>
            </a:pPr>
            <a:endParaRPr lang="en-GB" sz="2800" dirty="0">
              <a:latin typeface="Times New Roman" pitchFamily="18" charset="0"/>
              <a:cs typeface="Times New Roman" pitchFamily="18" charset="0"/>
            </a:endParaRPr>
          </a:p>
          <a:p>
            <a:pPr marL="0" indent="0">
              <a:buNone/>
            </a:pPr>
            <a:endParaRPr lang="en-GB" sz="2800" dirty="0">
              <a:latin typeface="Times New Roman" pitchFamily="18" charset="0"/>
              <a:cs typeface="Times New Roman" pitchFamily="18" charset="0"/>
            </a:endParaRPr>
          </a:p>
          <a:p>
            <a:r>
              <a:rPr lang="en-GB" sz="2800" dirty="0">
                <a:latin typeface="Times New Roman" pitchFamily="18" charset="0"/>
                <a:cs typeface="Times New Roman" pitchFamily="18" charset="0"/>
              </a:rPr>
              <a:t>A single intermediate snail host  where asexual reproduction occurs</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68347377"/>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2209800" y="1"/>
            <a:ext cx="8229600" cy="976745"/>
          </a:xfrm>
        </p:spPr>
        <p:style>
          <a:lnRef idx="1">
            <a:schemeClr val="accent2"/>
          </a:lnRef>
          <a:fillRef idx="2">
            <a:schemeClr val="accent2"/>
          </a:fillRef>
          <a:effectRef idx="1">
            <a:schemeClr val="accent2"/>
          </a:effectRef>
          <a:fontRef idx="minor">
            <a:schemeClr val="dk1"/>
          </a:fontRef>
        </p:style>
        <p:txBody>
          <a:bodyPr/>
          <a:lstStyle/>
          <a:p>
            <a:pPr eaLnBrk="1" hangingPunct="1">
              <a:defRPr/>
            </a:pPr>
            <a:r>
              <a:rPr lang="en-US" sz="3200" b="1" dirty="0">
                <a:solidFill>
                  <a:srgbClr val="0000FF"/>
                </a:solidFill>
                <a:effectLst>
                  <a:outerShdw blurRad="38100" dist="38100" dir="2700000" algn="tl">
                    <a:srgbClr val="C0C0C0"/>
                  </a:outerShdw>
                </a:effectLst>
              </a:rPr>
              <a:t>Schistosomiasis life cycle</a:t>
            </a:r>
            <a:endParaRPr lang="en-GB" sz="3200" b="1" dirty="0">
              <a:solidFill>
                <a:srgbClr val="0000FF"/>
              </a:solidFill>
              <a:effectLst>
                <a:outerShdw blurRad="38100" dist="38100" dir="2700000" algn="tl">
                  <a:srgbClr val="C0C0C0"/>
                </a:outerShdw>
              </a:effectLst>
            </a:endParaRPr>
          </a:p>
        </p:txBody>
      </p:sp>
      <p:pic>
        <p:nvPicPr>
          <p:cNvPr id="75779" name="Picture 3" descr="Schistomes_LifeCycle_t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73" y="990600"/>
            <a:ext cx="11933382" cy="5867400"/>
          </a:xfrm>
          <a:prstGeom prst="rect">
            <a:avLst/>
          </a:prstGeom>
          <a:solidFill>
            <a:schemeClr val="bg1">
              <a:lumMod val="95000"/>
            </a:schemeClr>
          </a:solidFill>
          <a:ln/>
        </p:spPr>
        <p:style>
          <a:lnRef idx="1">
            <a:schemeClr val="accent3"/>
          </a:lnRef>
          <a:fillRef idx="2">
            <a:schemeClr val="accent3"/>
          </a:fillRef>
          <a:effectRef idx="1">
            <a:schemeClr val="accent3"/>
          </a:effectRef>
          <a:fontRef idx="minor">
            <a:schemeClr val="dk1"/>
          </a:fontRef>
        </p:style>
      </p:pic>
    </p:spTree>
    <p:custDataLst>
      <p:tags r:id="rId1"/>
    </p:custDataLst>
    <p:extLst>
      <p:ext uri="{BB962C8B-B14F-4D97-AF65-F5344CB8AC3E}">
        <p14:creationId xmlns:p14="http://schemas.microsoft.com/office/powerpoint/2010/main" val="307629446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path" presetSubtype="0" accel="50000" decel="50000" fill="hold" grpId="0" nodeType="withEffect">
                                  <p:stCondLst>
                                    <p:cond delay="0"/>
                                  </p:stCondLst>
                                  <p:iterate type="lt">
                                    <p:tmPct val="10000"/>
                                  </p:iterate>
                                  <p:childTnLst>
                                    <p:animMotion origin="layout" path="M 3.61111E-6 3.33333E-6  C 0.06892 3.33333E-6  0.125 0.02847  0.125 0.06389  C 0.125 0.09907  0.06892 0.12777  3.61111E-6 0.12777  C -0.0691 0.12777  -0.125 0.09907  -0.125 0.06389  C -0.125 0.02847  -0.0691 3.33333E-6  3.61111E-6 3.33333E-6  Z " pathEditMode="relative">
                                      <p:cBhvr>
                                        <p:cTn id="6" dur="2000" fill="hold"/>
                                        <p:tgtEl>
                                          <p:spTgt spid="75778"/>
                                        </p:tgtEl>
                                        <p:attrNameLst>
                                          <p:attrName>ppt_x</p:attrName>
                                          <p:attrName>ppt_y</p:attrName>
                                        </p:attrNameLst>
                                      </p:cBhvr>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nodeType="clickEffect">
                                  <p:stCondLst>
                                    <p:cond delay="0"/>
                                  </p:stCondLst>
                                  <p:childTnLst>
                                    <p:set>
                                      <p:cBhvr>
                                        <p:cTn id="10" dur="1" fill="hold">
                                          <p:stCondLst>
                                            <p:cond delay="0"/>
                                          </p:stCondLst>
                                        </p:cTn>
                                        <p:tgtEl>
                                          <p:spTgt spid="75779"/>
                                        </p:tgtEl>
                                        <p:attrNameLst>
                                          <p:attrName>style.visibility</p:attrName>
                                        </p:attrNameLst>
                                      </p:cBhvr>
                                      <p:to>
                                        <p:strVal val="visible"/>
                                      </p:to>
                                    </p:set>
                                    <p:anim calcmode="lin" valueType="num">
                                      <p:cBhvr additive="base">
                                        <p:cTn id="11" dur="500" fill="hold"/>
                                        <p:tgtEl>
                                          <p:spTgt spid="75779"/>
                                        </p:tgtEl>
                                        <p:attrNameLst>
                                          <p:attrName>ppt_x</p:attrName>
                                        </p:attrNameLst>
                                      </p:cBhvr>
                                      <p:tavLst>
                                        <p:tav tm="0">
                                          <p:val>
                                            <p:strVal val="0-#ppt_w/2"/>
                                          </p:val>
                                        </p:tav>
                                        <p:tav tm="100000">
                                          <p:val>
                                            <p:strVal val="#ppt_x"/>
                                          </p:val>
                                        </p:tav>
                                      </p:tavLst>
                                    </p:anim>
                                    <p:anim calcmode="lin" valueType="num">
                                      <p:cBhvr additive="base">
                                        <p:cTn id="12" dur="500" fill="hold"/>
                                        <p:tgtEl>
                                          <p:spTgt spid="7577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2133600" y="55418"/>
            <a:ext cx="7772400" cy="1143000"/>
          </a:xfrm>
        </p:spPr>
        <p:style>
          <a:lnRef idx="1">
            <a:schemeClr val="accent5"/>
          </a:lnRef>
          <a:fillRef idx="2">
            <a:schemeClr val="accent5"/>
          </a:fillRef>
          <a:effectRef idx="1">
            <a:schemeClr val="accent5"/>
          </a:effectRef>
          <a:fontRef idx="minor">
            <a:schemeClr val="dk1"/>
          </a:fontRef>
        </p:style>
        <p:txBody>
          <a:bodyPr/>
          <a:lstStyle/>
          <a:p>
            <a:pPr eaLnBrk="1" hangingPunct="1">
              <a:defRPr/>
            </a:pPr>
            <a:r>
              <a:rPr lang="en-US" sz="3200" b="1" dirty="0">
                <a:solidFill>
                  <a:srgbClr val="006699"/>
                </a:solidFill>
                <a:effectLst>
                  <a:outerShdw blurRad="38100" dist="38100" dir="2700000" algn="tl">
                    <a:srgbClr val="C0C0C0"/>
                  </a:outerShdw>
                </a:effectLst>
              </a:rPr>
              <a:t>Common schistosome species in Africa</a:t>
            </a:r>
            <a:endParaRPr lang="en-GB" sz="3200" b="1" dirty="0">
              <a:solidFill>
                <a:srgbClr val="006699"/>
              </a:solidFill>
              <a:effectLst>
                <a:outerShdw blurRad="38100" dist="38100" dir="2700000" algn="tl">
                  <a:srgbClr val="C0C0C0"/>
                </a:outerShdw>
              </a:effectLst>
            </a:endParaRPr>
          </a:p>
        </p:txBody>
      </p:sp>
      <p:pic>
        <p:nvPicPr>
          <p:cNvPr id="153603" name="Picture 3" descr="S_mansoni_egg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219200"/>
            <a:ext cx="7772400" cy="519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p:cNvSpPr txBox="1">
            <a:spLocks noChangeArrowheads="1"/>
          </p:cNvSpPr>
          <p:nvPr/>
        </p:nvSpPr>
        <p:spPr bwMode="auto">
          <a:xfrm>
            <a:off x="4836680" y="6410758"/>
            <a:ext cx="2514600" cy="523220"/>
          </a:xfrm>
          <a:prstGeom prst="rect">
            <a:avLst/>
          </a:prstGeom>
          <a:ln/>
        </p:spPr>
        <p:style>
          <a:lnRef idx="0">
            <a:schemeClr val="accent6"/>
          </a:lnRef>
          <a:fillRef idx="3">
            <a:schemeClr val="accent6"/>
          </a:fillRef>
          <a:effectRef idx="3">
            <a:schemeClr val="accent6"/>
          </a:effectRef>
          <a:fontRef idx="minor">
            <a:schemeClr val="lt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dirty="0" err="1">
                <a:solidFill>
                  <a:srgbClr val="6600CC"/>
                </a:solidFill>
                <a:latin typeface="Times New Roman" pitchFamily="18" charset="0"/>
                <a:cs typeface="Times New Roman" pitchFamily="18" charset="0"/>
              </a:rPr>
              <a:t>S.mansoni</a:t>
            </a:r>
            <a:endParaRPr lang="en-GB" sz="2800" b="1" i="1" dirty="0">
              <a:solidFill>
                <a:srgbClr val="6600CC"/>
              </a:solidFill>
              <a:latin typeface="Times New Roman" pitchFamily="18" charset="0"/>
              <a:cs typeface="Times New Roman" pitchFamily="18" charset="0"/>
            </a:endParaRPr>
          </a:p>
        </p:txBody>
      </p:sp>
      <p:sp>
        <p:nvSpPr>
          <p:cNvPr id="8198" name="Text Box 6"/>
          <p:cNvSpPr txBox="1">
            <a:spLocks noChangeArrowheads="1"/>
          </p:cNvSpPr>
          <p:nvPr/>
        </p:nvSpPr>
        <p:spPr bwMode="auto">
          <a:xfrm>
            <a:off x="7337426" y="5630864"/>
            <a:ext cx="1501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n-US" sz="2000">
              <a:solidFill>
                <a:prstClr val="black"/>
              </a:solidFill>
            </a:endParaRPr>
          </a:p>
        </p:txBody>
      </p:sp>
      <p:sp>
        <p:nvSpPr>
          <p:cNvPr id="8199" name="Text Box 7"/>
          <p:cNvSpPr txBox="1">
            <a:spLocks noChangeArrowheads="1"/>
          </p:cNvSpPr>
          <p:nvPr/>
        </p:nvSpPr>
        <p:spPr bwMode="auto">
          <a:xfrm>
            <a:off x="7680326" y="5421314"/>
            <a:ext cx="18446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sz="2000">
              <a:solidFill>
                <a:prstClr val="black"/>
              </a:solidFill>
            </a:endParaRPr>
          </a:p>
        </p:txBody>
      </p:sp>
    </p:spTree>
    <p:custDataLst>
      <p:tags r:id="rId1"/>
    </p:custDataLst>
    <p:extLst>
      <p:ext uri="{BB962C8B-B14F-4D97-AF65-F5344CB8AC3E}">
        <p14:creationId xmlns:p14="http://schemas.microsoft.com/office/powerpoint/2010/main" val="270354613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53602"/>
                                        </p:tgtEl>
                                        <p:attrNameLst>
                                          <p:attrName>style.visibility</p:attrName>
                                        </p:attrNameLst>
                                      </p:cBhvr>
                                      <p:to>
                                        <p:strVal val="visible"/>
                                      </p:to>
                                    </p:set>
                                    <p:anim calcmode="lin" valueType="num">
                                      <p:cBhvr additive="base">
                                        <p:cTn id="7" dur="800" fill="hold">
                                          <p:stCondLst>
                                            <p:cond delay="0"/>
                                          </p:stCondLst>
                                        </p:cTn>
                                        <p:tgtEl>
                                          <p:spTgt spid="153602"/>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5360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03"/>
                                        </p:tgtEl>
                                        <p:attrNameLst>
                                          <p:attrName>style.visibility</p:attrName>
                                        </p:attrNameLst>
                                      </p:cBhvr>
                                      <p:to>
                                        <p:strVal val="visible"/>
                                      </p:to>
                                    </p:set>
                                    <p:anim calcmode="lin" valueType="num">
                                      <p:cBhvr additive="base">
                                        <p:cTn id="13" dur="500" fill="hold"/>
                                        <p:tgtEl>
                                          <p:spTgt spid="153603"/>
                                        </p:tgtEl>
                                        <p:attrNameLst>
                                          <p:attrName>ppt_x</p:attrName>
                                        </p:attrNameLst>
                                      </p:cBhvr>
                                      <p:tavLst>
                                        <p:tav tm="0">
                                          <p:val>
                                            <p:strVal val="0-#ppt_w/2"/>
                                          </p:val>
                                        </p:tav>
                                        <p:tav tm="100000">
                                          <p:val>
                                            <p:strVal val="#ppt_x"/>
                                          </p:val>
                                        </p:tav>
                                      </p:tavLst>
                                    </p:anim>
                                    <p:anim calcmode="lin" valueType="num">
                                      <p:cBhvr additive="base">
                                        <p:cTn id="14" dur="500" fill="hold"/>
                                        <p:tgtEl>
                                          <p:spTgt spid="1536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686800" cy="1417638"/>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b="1" dirty="0">
                <a:solidFill>
                  <a:srgbClr val="006699"/>
                </a:solidFill>
                <a:effectLst>
                  <a:outerShdw blurRad="38100" dist="38100" dir="2700000" algn="tl">
                    <a:srgbClr val="C0C0C0"/>
                  </a:outerShdw>
                </a:effectLst>
              </a:rPr>
              <a:t>Common schistosome species in Africa</a:t>
            </a:r>
            <a:endParaRPr lang="en-US" dirty="0"/>
          </a:p>
        </p:txBody>
      </p:sp>
      <p:pic>
        <p:nvPicPr>
          <p:cNvPr id="3" name="Picture 4" descr="S_haematobium_egg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371600"/>
            <a:ext cx="8686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8"/>
          <p:cNvSpPr txBox="1">
            <a:spLocks noChangeArrowheads="1"/>
          </p:cNvSpPr>
          <p:nvPr/>
        </p:nvSpPr>
        <p:spPr bwMode="auto">
          <a:xfrm>
            <a:off x="4419599" y="6248400"/>
            <a:ext cx="2705100" cy="523220"/>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dirty="0" err="1">
                <a:solidFill>
                  <a:srgbClr val="3333CC"/>
                </a:solidFill>
                <a:latin typeface="Times New Roman" pitchFamily="18" charset="0"/>
                <a:cs typeface="Times New Roman" pitchFamily="18" charset="0"/>
              </a:rPr>
              <a:t>S.haematobium</a:t>
            </a:r>
            <a:endParaRPr lang="en-GB" sz="2800" b="1" i="1" dirty="0">
              <a:solidFill>
                <a:srgbClr val="3333CC"/>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387941033"/>
      </p:ext>
    </p:extLst>
  </p:cSld>
  <p:clrMapOvr>
    <a:masterClrMapping/>
  </p:clrMapOvr>
  <mc:AlternateContent xmlns:mc="http://schemas.openxmlformats.org/markup-compatibility/2006" xmlns:p14="http://schemas.microsoft.com/office/powerpoint/2010/main">
    <mc:Choice Requires="p14">
      <p:transition spd="slow" p14:dur="1600">
        <p14:prism dir="d"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style>
          <a:lnRef idx="1">
            <a:schemeClr val="accent5"/>
          </a:lnRef>
          <a:fillRef idx="2">
            <a:schemeClr val="accent5"/>
          </a:fillRef>
          <a:effectRef idx="1">
            <a:schemeClr val="accent5"/>
          </a:effectRef>
          <a:fontRef idx="minor">
            <a:schemeClr val="dk1"/>
          </a:fontRef>
        </p:style>
        <p:txBody>
          <a:bodyPr/>
          <a:lstStyle/>
          <a:p>
            <a:pPr eaLnBrk="1" hangingPunct="1">
              <a:defRPr/>
            </a:pPr>
            <a:r>
              <a:rPr lang="en-US" sz="3200" b="1" i="1" dirty="0">
                <a:solidFill>
                  <a:srgbClr val="002060"/>
                </a:solidFill>
                <a:effectLst>
                  <a:outerShdw blurRad="38100" dist="38100" dir="2700000" algn="tl">
                    <a:srgbClr val="C0C0C0"/>
                  </a:outerShdw>
                </a:effectLst>
              </a:rPr>
              <a:t>S. mansoni</a:t>
            </a:r>
            <a:r>
              <a:rPr lang="en-US" sz="3200" b="1" dirty="0">
                <a:solidFill>
                  <a:srgbClr val="002060"/>
                </a:solidFill>
                <a:effectLst>
                  <a:outerShdw blurRad="38100" dist="38100" dir="2700000" algn="tl">
                    <a:srgbClr val="C0C0C0"/>
                  </a:outerShdw>
                </a:effectLst>
              </a:rPr>
              <a:t> Intermediate host snail</a:t>
            </a:r>
          </a:p>
        </p:txBody>
      </p:sp>
      <p:pic>
        <p:nvPicPr>
          <p:cNvPr id="155651" name="Picture 3" descr="DSC0321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a:xfrm>
            <a:off x="2286000" y="1447800"/>
            <a:ext cx="7467600" cy="4495800"/>
          </a:xfrm>
        </p:spPr>
      </p:pic>
      <p:sp>
        <p:nvSpPr>
          <p:cNvPr id="155652" name="Text Box 4"/>
          <p:cNvSpPr txBox="1">
            <a:spLocks noChangeArrowheads="1"/>
          </p:cNvSpPr>
          <p:nvPr/>
        </p:nvSpPr>
        <p:spPr bwMode="auto">
          <a:xfrm>
            <a:off x="3886200" y="5941367"/>
            <a:ext cx="3733800" cy="523220"/>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dirty="0" err="1">
                <a:solidFill>
                  <a:srgbClr val="0000FF"/>
                </a:solidFill>
                <a:latin typeface="Times New Roman" pitchFamily="18" charset="0"/>
                <a:cs typeface="Times New Roman" pitchFamily="18" charset="0"/>
              </a:rPr>
              <a:t>Biomphalaria</a:t>
            </a:r>
            <a:r>
              <a:rPr lang="en-US" sz="2800" b="1" i="1" dirty="0">
                <a:solidFill>
                  <a:srgbClr val="0000FF"/>
                </a:solidFill>
                <a:latin typeface="Times New Roman" pitchFamily="18" charset="0"/>
                <a:cs typeface="Times New Roman" pitchFamily="18" charset="0"/>
              </a:rPr>
              <a:t>  </a:t>
            </a:r>
            <a:r>
              <a:rPr lang="en-US" sz="2800" b="1" i="1" dirty="0" err="1">
                <a:solidFill>
                  <a:srgbClr val="0000FF"/>
                </a:solidFill>
                <a:latin typeface="Times New Roman" pitchFamily="18" charset="0"/>
                <a:cs typeface="Times New Roman" pitchFamily="18" charset="0"/>
              </a:rPr>
              <a:t>spp</a:t>
            </a:r>
            <a:endParaRPr lang="en-GB" sz="2800" b="1" i="1"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9174536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p:cTn id="7" dur="500" fill="hold"/>
                                        <p:tgtEl>
                                          <p:spTgt spid="155650"/>
                                        </p:tgtEl>
                                        <p:attrNameLst>
                                          <p:attrName>ppt_w</p:attrName>
                                        </p:attrNameLst>
                                      </p:cBhvr>
                                      <p:tavLst>
                                        <p:tav tm="0">
                                          <p:val>
                                            <p:fltVal val="0"/>
                                          </p:val>
                                        </p:tav>
                                        <p:tav tm="100000">
                                          <p:val>
                                            <p:strVal val="#ppt_w"/>
                                          </p:val>
                                        </p:tav>
                                      </p:tavLst>
                                    </p:anim>
                                    <p:anim calcmode="lin" valueType="num">
                                      <p:cBhvr>
                                        <p:cTn id="8" dur="500" fill="hold"/>
                                        <p:tgtEl>
                                          <p:spTgt spid="155650"/>
                                        </p:tgtEl>
                                        <p:attrNameLst>
                                          <p:attrName>ppt_h</p:attrName>
                                        </p:attrNameLst>
                                      </p:cBhvr>
                                      <p:tavLst>
                                        <p:tav tm="0">
                                          <p:val>
                                            <p:fltVal val="0"/>
                                          </p:val>
                                        </p:tav>
                                        <p:tav tm="100000">
                                          <p:val>
                                            <p:strVal val="#ppt_h"/>
                                          </p:val>
                                        </p:tav>
                                      </p:tavLst>
                                    </p:anim>
                                    <p:anim calcmode="lin" valueType="num">
                                      <p:cBhvr>
                                        <p:cTn id="9" dur="500" fill="hold"/>
                                        <p:tgtEl>
                                          <p:spTgt spid="155650"/>
                                        </p:tgtEl>
                                        <p:attrNameLst>
                                          <p:attrName>style.rotation</p:attrName>
                                        </p:attrNameLst>
                                      </p:cBhvr>
                                      <p:tavLst>
                                        <p:tav tm="0">
                                          <p:val>
                                            <p:fltVal val="360"/>
                                          </p:val>
                                        </p:tav>
                                        <p:tav tm="100000">
                                          <p:val>
                                            <p:fltVal val="0"/>
                                          </p:val>
                                        </p:tav>
                                      </p:tavLst>
                                    </p:anim>
                                    <p:animEffect transition="in" filter="fade">
                                      <p:cBhvr>
                                        <p:cTn id="10" dur="500"/>
                                        <p:tgtEl>
                                          <p:spTgt spid="1556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nodeType="clickEffect">
                                  <p:stCondLst>
                                    <p:cond delay="0"/>
                                  </p:stCondLst>
                                  <p:childTnLst>
                                    <p:set>
                                      <p:cBhvr>
                                        <p:cTn id="14" dur="1" fill="hold">
                                          <p:stCondLst>
                                            <p:cond delay="0"/>
                                          </p:stCondLst>
                                        </p:cTn>
                                        <p:tgtEl>
                                          <p:spTgt spid="155651"/>
                                        </p:tgtEl>
                                        <p:attrNameLst>
                                          <p:attrName>style.visibility</p:attrName>
                                        </p:attrNameLst>
                                      </p:cBhvr>
                                      <p:to>
                                        <p:strVal val="visible"/>
                                      </p:to>
                                    </p:set>
                                    <p:anim calcmode="lin" valueType="num">
                                      <p:cBhvr additive="base">
                                        <p:cTn id="15" dur="500" fill="hold"/>
                                        <p:tgtEl>
                                          <p:spTgt spid="155651"/>
                                        </p:tgtEl>
                                        <p:attrNameLst>
                                          <p:attrName>ppt_x</p:attrName>
                                        </p:attrNameLst>
                                      </p:cBhvr>
                                      <p:tavLst>
                                        <p:tav tm="0">
                                          <p:val>
                                            <p:strVal val="0-#ppt_w/2"/>
                                          </p:val>
                                        </p:tav>
                                        <p:tav tm="100000">
                                          <p:val>
                                            <p:strVal val="#ppt_x"/>
                                          </p:val>
                                        </p:tav>
                                      </p:tavLst>
                                    </p:anim>
                                    <p:anim calcmode="lin" valueType="num">
                                      <p:cBhvr additive="base">
                                        <p:cTn id="16" dur="500" fill="hold"/>
                                        <p:tgtEl>
                                          <p:spTgt spid="15565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55652"/>
                                        </p:tgtEl>
                                        <p:attrNameLst>
                                          <p:attrName>style.visibility</p:attrName>
                                        </p:attrNameLst>
                                      </p:cBhvr>
                                      <p:to>
                                        <p:strVal val="visible"/>
                                      </p:to>
                                    </p:set>
                                    <p:anim calcmode="lin" valueType="num">
                                      <p:cBhvr additive="base">
                                        <p:cTn id="21" dur="500" fill="hold"/>
                                        <p:tgtEl>
                                          <p:spTgt spid="155652"/>
                                        </p:tgtEl>
                                        <p:attrNameLst>
                                          <p:attrName>ppt_x</p:attrName>
                                        </p:attrNameLst>
                                      </p:cBhvr>
                                      <p:tavLst>
                                        <p:tav tm="0">
                                          <p:val>
                                            <p:strVal val="0-#ppt_w/2"/>
                                          </p:val>
                                        </p:tav>
                                        <p:tav tm="100000">
                                          <p:val>
                                            <p:strVal val="#ppt_x"/>
                                          </p:val>
                                        </p:tav>
                                      </p:tavLst>
                                    </p:anim>
                                    <p:anim calcmode="lin" valueType="num">
                                      <p:cBhvr additive="base">
                                        <p:cTn id="22" dur="500" fill="hold"/>
                                        <p:tgtEl>
                                          <p:spTgt spid="1556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0" grpId="0" animBg="1"/>
      <p:bldP spid="155652" grpId="0" animBg="1"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524000" y="0"/>
            <a:ext cx="9144000" cy="1219200"/>
          </a:xfrm>
        </p:spPr>
        <p:style>
          <a:lnRef idx="1">
            <a:schemeClr val="accent2"/>
          </a:lnRef>
          <a:fillRef idx="2">
            <a:schemeClr val="accent2"/>
          </a:fillRef>
          <a:effectRef idx="1">
            <a:schemeClr val="accent2"/>
          </a:effectRef>
          <a:fontRef idx="minor">
            <a:schemeClr val="dk1"/>
          </a:fontRef>
        </p:style>
        <p:txBody>
          <a:bodyPr anchor="b"/>
          <a:lstStyle/>
          <a:p>
            <a:pPr>
              <a:defRPr/>
            </a:pPr>
            <a:r>
              <a:rPr lang="en-US" altLang="zh-CN" sz="3200" b="1" dirty="0">
                <a:effectLst>
                  <a:outerShdw blurRad="38100" dist="38100" dir="2700000" algn="tl">
                    <a:srgbClr val="FFFFFF"/>
                  </a:outerShdw>
                </a:effectLst>
                <a:ea typeface="SimSun" pitchFamily="2" charset="-122"/>
              </a:rPr>
              <a:t>Population at Risk&amp; factors</a:t>
            </a:r>
            <a:endParaRPr lang="en-GB" sz="3200" b="1" dirty="0">
              <a:effectLst>
                <a:outerShdw blurRad="38100" dist="38100" dir="2700000" algn="tl">
                  <a:srgbClr val="FFFFFF"/>
                </a:outerShdw>
              </a:effectLst>
            </a:endParaRPr>
          </a:p>
        </p:txBody>
      </p:sp>
      <p:pic>
        <p:nvPicPr>
          <p:cNvPr id="16387" name="Picture 3" descr="W019453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219200"/>
            <a:ext cx="3962400" cy="5160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descr="W038294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0" y="1219200"/>
            <a:ext cx="5181600" cy="5160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1115136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additive="base">
                                        <p:cTn id="7" dur="500" fill="hold"/>
                                        <p:tgtEl>
                                          <p:spTgt spid="16387"/>
                                        </p:tgtEl>
                                        <p:attrNameLst>
                                          <p:attrName>ppt_x</p:attrName>
                                        </p:attrNameLst>
                                      </p:cBhvr>
                                      <p:tavLst>
                                        <p:tav tm="0">
                                          <p:val>
                                            <p:strVal val="0-#ppt_w/2"/>
                                          </p:val>
                                        </p:tav>
                                        <p:tav tm="100000">
                                          <p:val>
                                            <p:strVal val="#ppt_x"/>
                                          </p:val>
                                        </p:tav>
                                      </p:tavLst>
                                    </p:anim>
                                    <p:anim calcmode="lin" valueType="num">
                                      <p:cBhvr additive="base">
                                        <p:cTn id="8" dur="500" fill="hold"/>
                                        <p:tgtEl>
                                          <p:spTgt spid="1638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386"/>
                                        </p:tgtEl>
                                        <p:attrNameLst>
                                          <p:attrName>style.visibility</p:attrName>
                                        </p:attrNameLst>
                                      </p:cBhvr>
                                      <p:to>
                                        <p:strVal val="visible"/>
                                      </p:to>
                                    </p:set>
                                    <p:anim calcmode="lin" valueType="num">
                                      <p:cBhvr additive="base">
                                        <p:cTn id="13" dur="500" fill="hold"/>
                                        <p:tgtEl>
                                          <p:spTgt spid="16386"/>
                                        </p:tgtEl>
                                        <p:attrNameLst>
                                          <p:attrName>ppt_x</p:attrName>
                                        </p:attrNameLst>
                                      </p:cBhvr>
                                      <p:tavLst>
                                        <p:tav tm="0">
                                          <p:val>
                                            <p:strVal val="0-#ppt_w/2"/>
                                          </p:val>
                                        </p:tav>
                                        <p:tav tm="100000">
                                          <p:val>
                                            <p:strVal val="#ppt_x"/>
                                          </p:val>
                                        </p:tav>
                                      </p:tavLst>
                                    </p:anim>
                                    <p:anim calcmode="lin" valueType="num">
                                      <p:cBhvr additive="base">
                                        <p:cTn id="14" dur="500" fill="hold"/>
                                        <p:tgtEl>
                                          <p:spTgt spid="1638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4" presetClass="entr" presetSubtype="32" fill="hold" nodeType="afterEffect">
                                  <p:stCondLst>
                                    <p:cond delay="1000"/>
                                  </p:stCondLst>
                                  <p:childTnLst>
                                    <p:set>
                                      <p:cBhvr>
                                        <p:cTn id="17" dur="1" fill="hold">
                                          <p:stCondLst>
                                            <p:cond delay="0"/>
                                          </p:stCondLst>
                                        </p:cTn>
                                        <p:tgtEl>
                                          <p:spTgt spid="16388"/>
                                        </p:tgtEl>
                                        <p:attrNameLst>
                                          <p:attrName>style.visibility</p:attrName>
                                        </p:attrNameLst>
                                      </p:cBhvr>
                                      <p:to>
                                        <p:strVal val="visible"/>
                                      </p:to>
                                    </p:set>
                                    <p:animEffect transition="in" filter="box(out)">
                                      <p:cBhvr>
                                        <p:cTn id="18" dur="500"/>
                                        <p:tgtEl>
                                          <p:spTgt spid="16388"/>
                                        </p:tgtEl>
                                      </p:cBhvr>
                                    </p:animEffec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981200" y="152400"/>
            <a:ext cx="8229600" cy="1143000"/>
          </a:xfrm>
          <a:solidFill>
            <a:srgbClr val="0070C0"/>
          </a:solidFill>
        </p:spPr>
        <p:txBody>
          <a:bodyPr>
            <a:normAutofit fontScale="90000"/>
          </a:bodyPr>
          <a:lstStyle/>
          <a:p>
            <a:r>
              <a:rPr lang="en-US" sz="3600" b="1" dirty="0" err="1">
                <a:solidFill>
                  <a:schemeClr val="bg1"/>
                </a:solidFill>
                <a:latin typeface="Times New Roman" pitchFamily="18" charset="0"/>
                <a:cs typeface="Times New Roman" pitchFamily="18" charset="0"/>
              </a:rPr>
              <a:t>Trematodes</a:t>
            </a:r>
            <a:r>
              <a:rPr lang="en-US" sz="3600" b="1" dirty="0">
                <a:solidFill>
                  <a:schemeClr val="bg1"/>
                </a:solidFill>
                <a:latin typeface="Times New Roman" pitchFamily="18" charset="0"/>
                <a:cs typeface="Times New Roman" pitchFamily="18" charset="0"/>
              </a:rPr>
              <a:t> (flukes) – General Characteristics</a:t>
            </a:r>
          </a:p>
        </p:txBody>
      </p:sp>
      <p:sp>
        <p:nvSpPr>
          <p:cNvPr id="3" name="Content Placeholder 2"/>
          <p:cNvSpPr>
            <a:spLocks noGrp="1"/>
          </p:cNvSpPr>
          <p:nvPr>
            <p:ph idx="1"/>
          </p:nvPr>
        </p:nvSpPr>
        <p:spPr>
          <a:xfrm>
            <a:off x="1524000" y="1219200"/>
            <a:ext cx="9144000" cy="5638800"/>
          </a:xfrm>
        </p:spPr>
        <p:txBody>
          <a:bodyPr/>
          <a:lstStyle/>
          <a:p>
            <a:pPr>
              <a:defRPr/>
            </a:pPr>
            <a:r>
              <a:rPr lang="en-US" sz="2400" dirty="0">
                <a:latin typeface="Times New Roman" pitchFamily="18" charset="0"/>
                <a:cs typeface="Times New Roman" pitchFamily="18" charset="0"/>
              </a:rPr>
              <a:t>Trematodes are members of the </a:t>
            </a:r>
            <a:r>
              <a:rPr lang="en-US" sz="2400" dirty="0" err="1">
                <a:latin typeface="Times New Roman" pitchFamily="18" charset="0"/>
                <a:cs typeface="Times New Roman" pitchFamily="18" charset="0"/>
              </a:rPr>
              <a:t>platyhelminthes</a:t>
            </a:r>
            <a:endParaRPr lang="en-US" sz="2400" dirty="0">
              <a:latin typeface="Times New Roman" pitchFamily="18" charset="0"/>
              <a:cs typeface="Times New Roman" pitchFamily="18" charset="0"/>
            </a:endParaRPr>
          </a:p>
          <a:p>
            <a:pPr marL="0" indent="0">
              <a:buNone/>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They are generally flat, leaf shaped worms (schistosomes are an exception) without a body cavity</a:t>
            </a:r>
          </a:p>
          <a:p>
            <a:pPr marL="0" indent="0">
              <a:buNone/>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They have two </a:t>
            </a:r>
            <a:r>
              <a:rPr lang="en-US" sz="2400" dirty="0" err="1">
                <a:latin typeface="Times New Roman" pitchFamily="18" charset="0"/>
                <a:cs typeface="Times New Roman" pitchFamily="18" charset="0"/>
              </a:rPr>
              <a:t>mascular</a:t>
            </a:r>
            <a:r>
              <a:rPr lang="en-US" sz="2400" dirty="0">
                <a:latin typeface="Times New Roman" pitchFamily="18" charset="0"/>
                <a:cs typeface="Times New Roman" pitchFamily="18" charset="0"/>
              </a:rPr>
              <a:t> suckers:</a:t>
            </a:r>
          </a:p>
          <a:p>
            <a:pPr lvl="1">
              <a:defRPr/>
            </a:pPr>
            <a:r>
              <a:rPr lang="en-US" sz="2000" dirty="0">
                <a:latin typeface="Times New Roman" pitchFamily="18" charset="0"/>
                <a:cs typeface="Times New Roman" pitchFamily="18" charset="0"/>
              </a:rPr>
              <a:t>An oral type-the beginning of incomplete digestive system</a:t>
            </a:r>
          </a:p>
          <a:p>
            <a:pPr lvl="1">
              <a:defRPr/>
            </a:pPr>
            <a:r>
              <a:rPr lang="en-US" sz="2000" dirty="0">
                <a:latin typeface="Times New Roman" pitchFamily="18" charset="0"/>
                <a:cs typeface="Times New Roman" pitchFamily="18" charset="0"/>
              </a:rPr>
              <a:t>A ventral sucker – simply an organ of attachment</a:t>
            </a:r>
          </a:p>
          <a:p>
            <a:pPr>
              <a:defRPr/>
            </a:pPr>
            <a:r>
              <a:rPr lang="en-US" sz="2400" dirty="0">
                <a:latin typeface="Times New Roman" pitchFamily="18" charset="0"/>
                <a:cs typeface="Times New Roman" pitchFamily="18" charset="0"/>
              </a:rPr>
              <a:t>Most flukes are hermaphroditic.</a:t>
            </a: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Schistosomes are the only exception, they have </a:t>
            </a:r>
            <a:r>
              <a:rPr lang="en-US" sz="2400" dirty="0" err="1">
                <a:latin typeface="Times New Roman" pitchFamily="18" charset="0"/>
                <a:cs typeface="Times New Roman" pitchFamily="18" charset="0"/>
              </a:rPr>
              <a:t>cylindical</a:t>
            </a:r>
            <a:r>
              <a:rPr lang="en-US" sz="2400" dirty="0">
                <a:latin typeface="Times New Roman" pitchFamily="18" charset="0"/>
                <a:cs typeface="Times New Roman" pitchFamily="18" charset="0"/>
              </a:rPr>
              <a:t> bodies like nematodes and separate male and female worms exist.</a:t>
            </a:r>
          </a:p>
        </p:txBody>
      </p:sp>
    </p:spTree>
    <p:custDataLst>
      <p:tags r:id="rId1"/>
    </p:custDataLst>
    <p:extLst>
      <p:ext uri="{BB962C8B-B14F-4D97-AF65-F5344CB8AC3E}">
        <p14:creationId xmlns:p14="http://schemas.microsoft.com/office/powerpoint/2010/main" val="332867039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Pathology</a:t>
            </a:r>
          </a:p>
        </p:txBody>
      </p:sp>
      <p:sp>
        <p:nvSpPr>
          <p:cNvPr id="3" name="Content Placeholder 2"/>
          <p:cNvSpPr>
            <a:spLocks noGrp="1"/>
          </p:cNvSpPr>
          <p:nvPr>
            <p:ph idx="1"/>
          </p:nvPr>
        </p:nvSpPr>
        <p:spPr>
          <a:xfrm>
            <a:off x="203200" y="1720274"/>
            <a:ext cx="11730182" cy="5137726"/>
          </a:xfrm>
          <a:solidFill>
            <a:schemeClr val="accent6">
              <a:lumMod val="60000"/>
              <a:lumOff val="40000"/>
            </a:schemeClr>
          </a:solidFill>
        </p:spPr>
        <p:txBody>
          <a:bodyPr>
            <a:normAutofit/>
          </a:bodyPr>
          <a:lstStyle/>
          <a:p>
            <a:r>
              <a:rPr lang="en-GB" dirty="0"/>
              <a:t>Schistosomiasis is typically an immunological disease caused by granulomatous reaction to schistosome egg trapped in the tissues.</a:t>
            </a:r>
          </a:p>
          <a:p>
            <a:r>
              <a:rPr lang="en-GB" dirty="0"/>
              <a:t>This reaction is also referred to as delayed–type hypersensitivity human immune response</a:t>
            </a:r>
          </a:p>
          <a:p>
            <a:pPr marL="0" indent="0">
              <a:buNone/>
            </a:pPr>
            <a:endParaRPr lang="en-GB" dirty="0"/>
          </a:p>
          <a:p>
            <a:pPr marL="0" indent="0">
              <a:buNone/>
            </a:pPr>
            <a:endParaRPr lang="en-US" dirty="0"/>
          </a:p>
        </p:txBody>
      </p:sp>
      <p:pic>
        <p:nvPicPr>
          <p:cNvPr id="4" name="Picture 3" descr="art-iim4654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0182" y="3389745"/>
            <a:ext cx="4932218" cy="3468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07540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a:t>Pathology of S. mansoni</a:t>
            </a:r>
          </a:p>
        </p:txBody>
      </p:sp>
      <p:sp>
        <p:nvSpPr>
          <p:cNvPr id="3" name="Content Placeholder 2"/>
          <p:cNvSpPr>
            <a:spLocks noGrp="1"/>
          </p:cNvSpPr>
          <p:nvPr>
            <p:ph idx="1"/>
          </p:nvPr>
        </p:nvSpPr>
        <p:spPr>
          <a:solidFill>
            <a:schemeClr val="accent2">
              <a:lumMod val="60000"/>
              <a:lumOff val="40000"/>
            </a:schemeClr>
          </a:solidFill>
        </p:spPr>
        <p:txBody>
          <a:bodyPr>
            <a:normAutofit/>
          </a:bodyPr>
          <a:lstStyle/>
          <a:p>
            <a:r>
              <a:rPr lang="en-GB" dirty="0"/>
              <a:t>The pathology associated with infection with </a:t>
            </a:r>
            <a:r>
              <a:rPr lang="en-GB" i="1" dirty="0"/>
              <a:t>S. mansoni</a:t>
            </a:r>
            <a:r>
              <a:rPr lang="en-GB" dirty="0"/>
              <a:t> can be divided into two main areas:</a:t>
            </a:r>
          </a:p>
          <a:p>
            <a:endParaRPr lang="en-GB" dirty="0"/>
          </a:p>
          <a:p>
            <a:pPr lvl="1"/>
            <a:r>
              <a:rPr lang="en-GB" dirty="0"/>
              <a:t>Acute</a:t>
            </a:r>
          </a:p>
          <a:p>
            <a:pPr marL="457200" lvl="1" indent="0">
              <a:buNone/>
            </a:pPr>
            <a:endParaRPr lang="en-GB" dirty="0"/>
          </a:p>
          <a:p>
            <a:pPr lvl="1"/>
            <a:r>
              <a:rPr lang="en-GB" dirty="0"/>
              <a:t>Chronic schistosomiasis. </a:t>
            </a:r>
          </a:p>
          <a:p>
            <a:endParaRPr lang="en-US" dirty="0"/>
          </a:p>
        </p:txBody>
      </p:sp>
    </p:spTree>
    <p:custDataLst>
      <p:tags r:id="rId1"/>
    </p:custDataLst>
    <p:extLst>
      <p:ext uri="{BB962C8B-B14F-4D97-AF65-F5344CB8AC3E}">
        <p14:creationId xmlns:p14="http://schemas.microsoft.com/office/powerpoint/2010/main" val="1430607300"/>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991600" cy="1143000"/>
          </a:xfrm>
        </p:spPr>
        <p:style>
          <a:lnRef idx="0">
            <a:schemeClr val="accent2"/>
          </a:lnRef>
          <a:fillRef idx="3">
            <a:schemeClr val="accent2"/>
          </a:fillRef>
          <a:effectRef idx="3">
            <a:schemeClr val="accent2"/>
          </a:effectRef>
          <a:fontRef idx="minor">
            <a:schemeClr val="lt1"/>
          </a:fontRef>
        </p:style>
        <p:txBody>
          <a:bodyPr/>
          <a:lstStyle/>
          <a:p>
            <a:r>
              <a:rPr lang="en-US" dirty="0"/>
              <a:t>Acute schistosomiasis</a:t>
            </a:r>
          </a:p>
        </p:txBody>
      </p:sp>
      <p:sp>
        <p:nvSpPr>
          <p:cNvPr id="3" name="Content Placeholder 2"/>
          <p:cNvSpPr>
            <a:spLocks noGrp="1"/>
          </p:cNvSpPr>
          <p:nvPr>
            <p:ph idx="1"/>
          </p:nvPr>
        </p:nvSpPr>
        <p:spPr>
          <a:xfrm>
            <a:off x="1524000" y="1371600"/>
            <a:ext cx="9144000" cy="5486400"/>
          </a:xfrm>
        </p:spPr>
        <p:style>
          <a:lnRef idx="1">
            <a:schemeClr val="accent5"/>
          </a:lnRef>
          <a:fillRef idx="2">
            <a:schemeClr val="accent5"/>
          </a:fillRef>
          <a:effectRef idx="1">
            <a:schemeClr val="accent5"/>
          </a:effectRef>
          <a:fontRef idx="minor">
            <a:schemeClr val="dk1"/>
          </a:fontRef>
        </p:style>
        <p:txBody>
          <a:bodyPr>
            <a:normAutofit fontScale="55000" lnSpcReduction="20000"/>
          </a:bodyPr>
          <a:lstStyle/>
          <a:p>
            <a:r>
              <a:rPr lang="en-GB" dirty="0"/>
              <a:t>Acute Schistosomiasis is also called </a:t>
            </a:r>
            <a:r>
              <a:rPr lang="en-GB" b="1" dirty="0"/>
              <a:t>'</a:t>
            </a:r>
            <a:r>
              <a:rPr lang="en-GB" dirty="0"/>
              <a:t>Katayama</a:t>
            </a:r>
            <a:r>
              <a:rPr lang="en-GB" b="1" dirty="0"/>
              <a:t>'</a:t>
            </a:r>
            <a:r>
              <a:rPr lang="en-GB" dirty="0"/>
              <a:t> fever in areas endemic for </a:t>
            </a:r>
            <a:r>
              <a:rPr lang="en-GB" i="1" dirty="0"/>
              <a:t>S. japonicum</a:t>
            </a:r>
            <a:r>
              <a:rPr lang="en-GB" dirty="0"/>
              <a:t> (Von Lichtenberg, 1987). </a:t>
            </a:r>
          </a:p>
          <a:p>
            <a:endParaRPr lang="en-GB" dirty="0"/>
          </a:p>
          <a:p>
            <a:r>
              <a:rPr lang="en-GB" dirty="0"/>
              <a:t>This is associated with the onset of female parasite laying eggs, (approximately 5 weeks after infection) and granuloma formation around eggs trapped in the liver and intestinal wall.</a:t>
            </a:r>
          </a:p>
          <a:p>
            <a:endParaRPr lang="en-GB" dirty="0"/>
          </a:p>
          <a:p>
            <a:r>
              <a:rPr lang="en-GB" dirty="0"/>
              <a:t> It resembles 'serum sickness' (acute immune complex disease), with </a:t>
            </a:r>
            <a:r>
              <a:rPr lang="en-GB" dirty="0" err="1"/>
              <a:t>hepatosplenomegaly</a:t>
            </a:r>
            <a:r>
              <a:rPr lang="en-GB" dirty="0"/>
              <a:t>, and leucocytosis with eosinophilia. </a:t>
            </a:r>
          </a:p>
          <a:p>
            <a:endParaRPr lang="en-GB" dirty="0"/>
          </a:p>
          <a:p>
            <a:r>
              <a:rPr lang="en-GB" dirty="0"/>
              <a:t>This phase of the infection is often asymptomatic, but when symptoms do occur they include fever, nausea, headache, an irritating cough and, in extreme cases diarrhoea accompanied with blood, mucus and necrotic material. </a:t>
            </a:r>
          </a:p>
          <a:p>
            <a:endParaRPr lang="en-GB" dirty="0"/>
          </a:p>
          <a:p>
            <a:r>
              <a:rPr lang="en-GB" dirty="0"/>
              <a:t>These symptoms, if present, last for 2 to 8 weeks (Friedberg </a:t>
            </a:r>
            <a:r>
              <a:rPr lang="en-GB" i="1" dirty="0"/>
              <a:t>et al.,</a:t>
            </a:r>
            <a:r>
              <a:rPr lang="en-GB" dirty="0"/>
              <a:t> 1991;</a:t>
            </a:r>
            <a:r>
              <a:rPr lang="en-GB" b="1" dirty="0"/>
              <a:t> </a:t>
            </a:r>
            <a:r>
              <a:rPr lang="en-GB" dirty="0"/>
              <a:t>Von Lichtenberg, 1987). </a:t>
            </a:r>
          </a:p>
          <a:p>
            <a:endParaRPr lang="en-GB" dirty="0"/>
          </a:p>
          <a:p>
            <a:endParaRPr lang="en-GB" dirty="0"/>
          </a:p>
          <a:p>
            <a:r>
              <a:rPr lang="en-GB" dirty="0"/>
              <a:t>This condition is not as commonly associated with </a:t>
            </a:r>
            <a:r>
              <a:rPr lang="en-GB" i="1" dirty="0"/>
              <a:t>S. mansoni</a:t>
            </a:r>
            <a:r>
              <a:rPr lang="en-GB" dirty="0"/>
              <a:t> infections compared with </a:t>
            </a:r>
            <a:r>
              <a:rPr lang="en-GB" i="1" dirty="0"/>
              <a:t>S. japonicum</a:t>
            </a:r>
            <a:r>
              <a:rPr lang="en-GB" dirty="0"/>
              <a:t>.</a:t>
            </a:r>
            <a:endParaRPr lang="en-US" dirty="0"/>
          </a:p>
          <a:p>
            <a:endParaRPr lang="en-US" dirty="0"/>
          </a:p>
        </p:txBody>
      </p:sp>
    </p:spTree>
    <p:custDataLst>
      <p:tags r:id="rId1"/>
    </p:custDataLst>
    <p:extLst>
      <p:ext uri="{BB962C8B-B14F-4D97-AF65-F5344CB8AC3E}">
        <p14:creationId xmlns:p14="http://schemas.microsoft.com/office/powerpoint/2010/main" val="410713204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4636"/>
            <a:ext cx="8610600" cy="1265238"/>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a:t>Chronic Intestinal schistosomiasis</a:t>
            </a:r>
          </a:p>
        </p:txBody>
      </p:sp>
      <p:sp>
        <p:nvSpPr>
          <p:cNvPr id="3" name="Content Placeholder 2"/>
          <p:cNvSpPr>
            <a:spLocks noGrp="1"/>
          </p:cNvSpPr>
          <p:nvPr>
            <p:ph idx="1"/>
          </p:nvPr>
        </p:nvSpPr>
        <p:spPr>
          <a:xfrm>
            <a:off x="120073" y="1371600"/>
            <a:ext cx="11942617" cy="5486400"/>
          </a:xfr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r>
              <a:rPr lang="en-GB" dirty="0"/>
              <a:t>Chronic intestinal schistosomiasis</a:t>
            </a:r>
            <a:r>
              <a:rPr lang="en-GB" b="1" dirty="0"/>
              <a:t> </a:t>
            </a:r>
            <a:r>
              <a:rPr lang="en-GB" dirty="0"/>
              <a:t>and</a:t>
            </a:r>
            <a:r>
              <a:rPr lang="en-GB" b="1" dirty="0"/>
              <a:t> </a:t>
            </a:r>
            <a:r>
              <a:rPr lang="en-GB" dirty="0"/>
              <a:t>the hepatic schistosomiasis manifest a number of years after infection. </a:t>
            </a:r>
          </a:p>
          <a:p>
            <a:endParaRPr lang="en-GB" dirty="0"/>
          </a:p>
          <a:p>
            <a:r>
              <a:rPr lang="en-GB" dirty="0"/>
              <a:t>The pathogenic reaction is a cellular, granulomatous inflammation around eggs trapped in the tissues, with subsequent fibrosis. </a:t>
            </a:r>
          </a:p>
          <a:p>
            <a:endParaRPr lang="en-GB" dirty="0"/>
          </a:p>
          <a:p>
            <a:r>
              <a:rPr lang="en-GB" dirty="0"/>
              <a:t>All areas of both the small and large intestine may be involved, with </a:t>
            </a:r>
            <a:r>
              <a:rPr lang="en-GB" b="1" dirty="0">
                <a:solidFill>
                  <a:srgbClr val="FF0000"/>
                </a:solidFill>
              </a:rPr>
              <a:t>the large intestine showing the most severe lesions</a:t>
            </a:r>
            <a:r>
              <a:rPr lang="en-GB" dirty="0"/>
              <a:t>, whereas severe pathology in the small intestine is </a:t>
            </a:r>
            <a:r>
              <a:rPr lang="en-GB" b="1" dirty="0">
                <a:solidFill>
                  <a:schemeClr val="tx2"/>
                </a:solidFill>
              </a:rPr>
              <a:t>only rarely observed</a:t>
            </a:r>
            <a:r>
              <a:rPr lang="en-GB" dirty="0"/>
              <a:t>, even though large numbers of eggs may be deposited here. </a:t>
            </a:r>
          </a:p>
          <a:p>
            <a:endParaRPr lang="en-GB" dirty="0"/>
          </a:p>
          <a:p>
            <a:r>
              <a:rPr lang="en-GB" dirty="0"/>
              <a:t>Colonic polyps are also sometimes seen. </a:t>
            </a:r>
          </a:p>
        </p:txBody>
      </p:sp>
    </p:spTree>
    <p:custDataLst>
      <p:tags r:id="rId1"/>
    </p:custDataLst>
    <p:extLst>
      <p:ext uri="{BB962C8B-B14F-4D97-AF65-F5344CB8AC3E}">
        <p14:creationId xmlns:p14="http://schemas.microsoft.com/office/powerpoint/2010/main" val="3499275326"/>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a:t>Chronic Intestinal schistosomiasis</a:t>
            </a:r>
          </a:p>
        </p:txBody>
      </p:sp>
      <p:sp>
        <p:nvSpPr>
          <p:cNvPr id="3" name="Content Placeholder 2"/>
          <p:cNvSpPr>
            <a:spLocks noGrp="1"/>
          </p:cNvSpPr>
          <p:nvPr>
            <p:ph idx="1"/>
          </p:nvPr>
        </p:nvSpPr>
        <p:spPr>
          <a:solidFill>
            <a:schemeClr val="accent1">
              <a:lumMod val="20000"/>
              <a:lumOff val="80000"/>
            </a:schemeClr>
          </a:solidFill>
        </p:spPr>
        <p:txBody>
          <a:bodyPr>
            <a:normAutofit fontScale="77500" lnSpcReduction="20000"/>
          </a:bodyPr>
          <a:lstStyle/>
          <a:p>
            <a:r>
              <a:rPr lang="en-GB" dirty="0">
                <a:latin typeface="Times New Roman" pitchFamily="18" charset="0"/>
                <a:cs typeface="Times New Roman" pitchFamily="18" charset="0"/>
              </a:rPr>
              <a:t>Chronic </a:t>
            </a:r>
            <a:r>
              <a:rPr lang="en-GB" dirty="0" err="1">
                <a:latin typeface="Times New Roman" pitchFamily="18" charset="0"/>
                <a:cs typeface="Times New Roman" pitchFamily="18" charset="0"/>
              </a:rPr>
              <a:t>hepatosplenic</a:t>
            </a:r>
            <a:r>
              <a:rPr lang="en-GB" dirty="0">
                <a:latin typeface="Times New Roman" pitchFamily="18" charset="0"/>
                <a:cs typeface="Times New Roman" pitchFamily="18" charset="0"/>
              </a:rPr>
              <a:t> schistosomiasis is associated with:</a:t>
            </a:r>
          </a:p>
          <a:p>
            <a:endParaRPr lang="en-GB" dirty="0">
              <a:latin typeface="Times New Roman" pitchFamily="18" charset="0"/>
              <a:cs typeface="Times New Roman" pitchFamily="18" charset="0"/>
            </a:endParaRPr>
          </a:p>
          <a:p>
            <a:pPr lvl="1"/>
            <a:r>
              <a:rPr lang="en-GB" dirty="0">
                <a:latin typeface="Times New Roman" pitchFamily="18" charset="0"/>
                <a:cs typeface="Times New Roman" pitchFamily="18" charset="0"/>
              </a:rPr>
              <a:t> </a:t>
            </a:r>
            <a:r>
              <a:rPr lang="en-GB" dirty="0" err="1">
                <a:latin typeface="Times New Roman" pitchFamily="18" charset="0"/>
                <a:cs typeface="Times New Roman" pitchFamily="18" charset="0"/>
              </a:rPr>
              <a:t>hepatosplenomegaly</a:t>
            </a:r>
            <a:r>
              <a:rPr lang="en-GB" dirty="0">
                <a:latin typeface="Times New Roman" pitchFamily="18" charset="0"/>
                <a:cs typeface="Times New Roman" pitchFamily="18" charset="0"/>
              </a:rPr>
              <a:t>, </a:t>
            </a:r>
          </a:p>
          <a:p>
            <a:pPr lvl="1"/>
            <a:endParaRPr lang="en-GB" dirty="0">
              <a:latin typeface="Times New Roman" pitchFamily="18" charset="0"/>
              <a:cs typeface="Times New Roman" pitchFamily="18" charset="0"/>
            </a:endParaRPr>
          </a:p>
          <a:p>
            <a:pPr lvl="1"/>
            <a:r>
              <a:rPr lang="en-GB" dirty="0">
                <a:latin typeface="Times New Roman" pitchFamily="18" charset="0"/>
                <a:cs typeface="Times New Roman" pitchFamily="18" charset="0"/>
              </a:rPr>
              <a:t>Portal </a:t>
            </a:r>
            <a:r>
              <a:rPr lang="en-GB" dirty="0" err="1">
                <a:latin typeface="Times New Roman" pitchFamily="18" charset="0"/>
                <a:cs typeface="Times New Roman" pitchFamily="18" charset="0"/>
              </a:rPr>
              <a:t>hypertention</a:t>
            </a:r>
            <a:r>
              <a:rPr lang="en-GB" dirty="0">
                <a:latin typeface="Times New Roman" pitchFamily="18" charset="0"/>
                <a:cs typeface="Times New Roman" pitchFamily="18" charset="0"/>
              </a:rPr>
              <a:t> associated with blockage of portal </a:t>
            </a:r>
            <a:r>
              <a:rPr lang="en-GB" dirty="0" err="1">
                <a:latin typeface="Times New Roman" pitchFamily="18" charset="0"/>
                <a:cs typeface="Times New Roman" pitchFamily="18" charset="0"/>
              </a:rPr>
              <a:t>venules</a:t>
            </a:r>
            <a:r>
              <a:rPr lang="en-GB" dirty="0">
                <a:latin typeface="Times New Roman" pitchFamily="18" charset="0"/>
                <a:cs typeface="Times New Roman" pitchFamily="18" charset="0"/>
              </a:rPr>
              <a:t>. </a:t>
            </a:r>
          </a:p>
          <a:p>
            <a:pPr marL="457200" lvl="1" indent="0">
              <a:buNone/>
            </a:pPr>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rPr>
              <a:t>This complication can result in death of the patient. </a:t>
            </a:r>
          </a:p>
          <a:p>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rPr>
              <a:t>Abdominal discomfort due to </a:t>
            </a:r>
            <a:r>
              <a:rPr lang="en-GB" dirty="0" err="1">
                <a:latin typeface="Times New Roman" pitchFamily="18" charset="0"/>
                <a:cs typeface="Times New Roman" pitchFamily="18" charset="0"/>
              </a:rPr>
              <a:t>organomegally</a:t>
            </a:r>
            <a:r>
              <a:rPr lang="en-GB" dirty="0">
                <a:latin typeface="Times New Roman" pitchFamily="18" charset="0"/>
                <a:cs typeface="Times New Roman" pitchFamily="18" charset="0"/>
              </a:rPr>
              <a:t> occurs.</a:t>
            </a:r>
          </a:p>
          <a:p>
            <a:endParaRPr lang="en-GB" dirty="0">
              <a:latin typeface="Times New Roman" pitchFamily="18" charset="0"/>
              <a:cs typeface="Times New Roman" pitchFamily="18" charset="0"/>
            </a:endParaRPr>
          </a:p>
          <a:p>
            <a:r>
              <a:rPr lang="en-GB" dirty="0">
                <a:latin typeface="Times New Roman" pitchFamily="18" charset="0"/>
                <a:cs typeface="Times New Roman" pitchFamily="18" charset="0"/>
              </a:rPr>
              <a:t> The tough, congested spleens may actively sequester erythrocytes, white cells and platelets giving rise to </a:t>
            </a:r>
            <a:r>
              <a:rPr lang="en-GB" dirty="0" err="1">
                <a:latin typeface="Times New Roman" pitchFamily="18" charset="0"/>
                <a:cs typeface="Times New Roman" pitchFamily="18" charset="0"/>
              </a:rPr>
              <a:t>hypersplenic</a:t>
            </a:r>
            <a:r>
              <a:rPr lang="en-GB" dirty="0">
                <a:latin typeface="Times New Roman" pitchFamily="18" charset="0"/>
                <a:cs typeface="Times New Roman" pitchFamily="18" charset="0"/>
              </a:rPr>
              <a:t> anaemia </a:t>
            </a:r>
          </a:p>
          <a:p>
            <a:pPr marL="0" indent="0">
              <a:buNone/>
            </a:pPr>
            <a:endParaRPr lang="en-US" b="1" dirty="0">
              <a:latin typeface="Times New Roman" pitchFamily="18" charset="0"/>
              <a:cs typeface="Times New Roman" pitchFamily="18" charset="0"/>
            </a:endParaRPr>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b="11627"/>
          <a:stretch>
            <a:fillRect/>
          </a:stretch>
        </p:blipFill>
        <p:spPr>
          <a:xfrm>
            <a:off x="8608291" y="1514764"/>
            <a:ext cx="3479800" cy="3463636"/>
          </a:xfrm>
          <a:prstGeom prst="rect">
            <a:avLst/>
          </a:prstGeom>
        </p:spPr>
      </p:pic>
    </p:spTree>
    <p:custDataLst>
      <p:tags r:id="rId1"/>
    </p:custDataLst>
    <p:extLst>
      <p:ext uri="{BB962C8B-B14F-4D97-AF65-F5344CB8AC3E}">
        <p14:creationId xmlns:p14="http://schemas.microsoft.com/office/powerpoint/2010/main" val="190697509"/>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8839200" cy="1265238"/>
          </a:xfrm>
        </p:spPr>
        <p:style>
          <a:lnRef idx="0">
            <a:schemeClr val="accent2"/>
          </a:lnRef>
          <a:fillRef idx="3">
            <a:schemeClr val="accent2"/>
          </a:fillRef>
          <a:effectRef idx="3">
            <a:schemeClr val="accent2"/>
          </a:effectRef>
          <a:fontRef idx="minor">
            <a:schemeClr val="lt1"/>
          </a:fontRef>
        </p:style>
        <p:txBody>
          <a:bodyPr/>
          <a:lstStyle/>
          <a:p>
            <a:r>
              <a:rPr lang="en-US" dirty="0"/>
              <a:t>Pathology due to </a:t>
            </a:r>
            <a:r>
              <a:rPr lang="en-US" i="1" dirty="0"/>
              <a:t>S. haematobium</a:t>
            </a:r>
          </a:p>
        </p:txBody>
      </p:sp>
      <p:sp>
        <p:nvSpPr>
          <p:cNvPr id="3" name="Content Placeholder 2"/>
          <p:cNvSpPr>
            <a:spLocks noGrp="1"/>
          </p:cNvSpPr>
          <p:nvPr>
            <p:ph idx="1"/>
          </p:nvPr>
        </p:nvSpPr>
        <p:spPr>
          <a:xfrm>
            <a:off x="1600200" y="1524000"/>
            <a:ext cx="8991600" cy="5334000"/>
          </a:xfr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r>
              <a:rPr lang="en-GB" sz="3400" dirty="0">
                <a:latin typeface="Times New Roman" pitchFamily="18" charset="0"/>
                <a:cs typeface="Times New Roman" pitchFamily="18" charset="0"/>
              </a:rPr>
              <a:t>Pathology caused by </a:t>
            </a:r>
            <a:r>
              <a:rPr lang="en-GB" sz="3400" i="1" dirty="0">
                <a:latin typeface="Times New Roman" pitchFamily="18" charset="0"/>
                <a:cs typeface="Times New Roman" pitchFamily="18" charset="0"/>
              </a:rPr>
              <a:t>S. haematobium</a:t>
            </a:r>
            <a:r>
              <a:rPr lang="en-GB" sz="3400" dirty="0">
                <a:latin typeface="Times New Roman" pitchFamily="18" charset="0"/>
                <a:cs typeface="Times New Roman" pitchFamily="18" charset="0"/>
              </a:rPr>
              <a:t> like any other species is related to infection intensity. </a:t>
            </a:r>
          </a:p>
          <a:p>
            <a:endParaRPr lang="en-GB" sz="3400" dirty="0">
              <a:latin typeface="Times New Roman" pitchFamily="18" charset="0"/>
              <a:cs typeface="Times New Roman" pitchFamily="18" charset="0"/>
            </a:endParaRPr>
          </a:p>
          <a:p>
            <a:r>
              <a:rPr lang="en-GB" sz="3400" dirty="0">
                <a:latin typeface="Times New Roman" pitchFamily="18" charset="0"/>
                <a:cs typeface="Times New Roman" pitchFamily="18" charset="0"/>
              </a:rPr>
              <a:t>Adult parasites are found in small </a:t>
            </a:r>
            <a:r>
              <a:rPr lang="en-GB" sz="3400" dirty="0" err="1">
                <a:latin typeface="Times New Roman" pitchFamily="18" charset="0"/>
                <a:cs typeface="Times New Roman" pitchFamily="18" charset="0"/>
              </a:rPr>
              <a:t>venules</a:t>
            </a:r>
            <a:r>
              <a:rPr lang="en-GB" sz="3400" dirty="0">
                <a:latin typeface="Times New Roman" pitchFamily="18" charset="0"/>
                <a:cs typeface="Times New Roman" pitchFamily="18" charset="0"/>
              </a:rPr>
              <a:t> around the bladder and ureter, with the majority of egg deposition in the tissues of these organs as eggs pass through the bladder wall to leave the body in the urine. </a:t>
            </a:r>
          </a:p>
          <a:p>
            <a:endParaRPr lang="en-GB" sz="3400" dirty="0">
              <a:latin typeface="Times New Roman" pitchFamily="18" charset="0"/>
              <a:cs typeface="Times New Roman" pitchFamily="18" charset="0"/>
            </a:endParaRPr>
          </a:p>
          <a:p>
            <a:r>
              <a:rPr lang="en-GB" sz="3400" dirty="0">
                <a:latin typeface="Times New Roman" pitchFamily="18" charset="0"/>
                <a:cs typeface="Times New Roman" pitchFamily="18" charset="0"/>
              </a:rPr>
              <a:t>The disease caused is chronic in nature, with the most frequently affected organ being the urinary bladder, where calcification of eggs trapped in the tissues often occurs (Von Lichtenberg, 1987)</a:t>
            </a:r>
            <a:r>
              <a:rPr lang="en-GB" sz="3400" b="1" dirty="0">
                <a:latin typeface="Times New Roman" pitchFamily="18" charset="0"/>
                <a:cs typeface="Times New Roman" pitchFamily="18" charset="0"/>
              </a:rPr>
              <a:t>.</a:t>
            </a:r>
          </a:p>
          <a:p>
            <a:endParaRPr lang="en-GB" sz="3400" b="1" dirty="0">
              <a:latin typeface="Times New Roman" pitchFamily="18" charset="0"/>
              <a:cs typeface="Times New Roman" pitchFamily="18" charset="0"/>
            </a:endParaRPr>
          </a:p>
          <a:p>
            <a:r>
              <a:rPr lang="en-GB" sz="3400" dirty="0">
                <a:latin typeface="Times New Roman" pitchFamily="18" charset="0"/>
                <a:cs typeface="Times New Roman" pitchFamily="18" charset="0"/>
              </a:rPr>
              <a:t> The disease is characterised by </a:t>
            </a:r>
            <a:r>
              <a:rPr lang="en-GB" sz="3400" b="1" dirty="0">
                <a:solidFill>
                  <a:srgbClr val="FF0000"/>
                </a:solidFill>
                <a:latin typeface="Times New Roman" pitchFamily="18" charset="0"/>
                <a:cs typeface="Times New Roman" pitchFamily="18" charset="0"/>
              </a:rPr>
              <a:t>blood</a:t>
            </a:r>
            <a:r>
              <a:rPr lang="en-GB" sz="3400" dirty="0">
                <a:latin typeface="Times New Roman" pitchFamily="18" charset="0"/>
                <a:cs typeface="Times New Roman" pitchFamily="18" charset="0"/>
              </a:rPr>
              <a:t> in the urine (haematuria). </a:t>
            </a:r>
            <a:r>
              <a:rPr lang="en-GB" sz="3400" b="1" dirty="0">
                <a:solidFill>
                  <a:srgbClr val="FF0000"/>
                </a:solidFill>
                <a:latin typeface="Times New Roman" pitchFamily="18" charset="0"/>
                <a:cs typeface="Times New Roman" pitchFamily="18" charset="0"/>
              </a:rPr>
              <a:t>Cancer</a:t>
            </a:r>
            <a:r>
              <a:rPr lang="en-GB" sz="3400" dirty="0">
                <a:latin typeface="Times New Roman" pitchFamily="18" charset="0"/>
                <a:cs typeface="Times New Roman" pitchFamily="18" charset="0"/>
              </a:rPr>
              <a:t> of the bladder, </a:t>
            </a:r>
            <a:r>
              <a:rPr lang="en-GB" sz="3400" b="1" dirty="0" err="1">
                <a:solidFill>
                  <a:srgbClr val="FF0000"/>
                </a:solidFill>
                <a:latin typeface="Times New Roman" pitchFamily="18" charset="0"/>
                <a:cs typeface="Times New Roman" pitchFamily="18" charset="0"/>
              </a:rPr>
              <a:t>hydronephrosis</a:t>
            </a:r>
            <a:r>
              <a:rPr lang="en-GB" sz="3400" dirty="0">
                <a:latin typeface="Times New Roman" pitchFamily="18" charset="0"/>
                <a:cs typeface="Times New Roman" pitchFamily="18" charset="0"/>
              </a:rPr>
              <a:t> and </a:t>
            </a:r>
            <a:r>
              <a:rPr lang="en-GB" sz="3400" b="1" dirty="0">
                <a:solidFill>
                  <a:srgbClr val="FF0000"/>
                </a:solidFill>
                <a:latin typeface="Times New Roman" pitchFamily="18" charset="0"/>
                <a:cs typeface="Times New Roman" pitchFamily="18" charset="0"/>
              </a:rPr>
              <a:t>renal failure </a:t>
            </a:r>
            <a:r>
              <a:rPr lang="en-GB" sz="3400" dirty="0">
                <a:latin typeface="Times New Roman" pitchFamily="18" charset="0"/>
                <a:cs typeface="Times New Roman" pitchFamily="18" charset="0"/>
              </a:rPr>
              <a:t>are important complications of infection with </a:t>
            </a:r>
            <a:r>
              <a:rPr lang="en-GB" sz="3400" i="1" dirty="0">
                <a:latin typeface="Times New Roman" pitchFamily="18" charset="0"/>
                <a:cs typeface="Times New Roman" pitchFamily="18" charset="0"/>
              </a:rPr>
              <a:t>S. haematobium </a:t>
            </a:r>
            <a:r>
              <a:rPr lang="en-GB" sz="3400" dirty="0">
                <a:latin typeface="Times New Roman" pitchFamily="18" charset="0"/>
                <a:cs typeface="Times New Roman" pitchFamily="18" charset="0"/>
              </a:rPr>
              <a:t>(Von Lichtenberg, 1987). </a:t>
            </a:r>
            <a:endParaRPr lang="en-US" sz="3400" dirty="0">
              <a:latin typeface="Times New Roman" pitchFamily="18" charset="0"/>
              <a:cs typeface="Times New Roman" pitchFamily="18" charset="0"/>
            </a:endParaRPr>
          </a:p>
          <a:p>
            <a:endParaRPr lang="en-US" dirty="0"/>
          </a:p>
        </p:txBody>
      </p:sp>
    </p:spTree>
    <p:custDataLst>
      <p:tags r:id="rId1"/>
    </p:custDataLst>
    <p:extLst>
      <p:ext uri="{BB962C8B-B14F-4D97-AF65-F5344CB8AC3E}">
        <p14:creationId xmlns:p14="http://schemas.microsoft.com/office/powerpoint/2010/main" val="1944373625"/>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981200" y="0"/>
            <a:ext cx="8229600" cy="9906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ZW" sz="3200" b="1" dirty="0">
                <a:solidFill>
                  <a:srgbClr val="993300"/>
                </a:solidFill>
                <a:latin typeface="Times New Roman" pitchFamily="18" charset="0"/>
              </a:rPr>
              <a:t>Blood loss and anaemia</a:t>
            </a:r>
            <a:br>
              <a:rPr lang="en-GB" sz="3200" b="1" dirty="0">
                <a:solidFill>
                  <a:srgbClr val="993300"/>
                </a:solidFill>
                <a:latin typeface="Times New Roman" pitchFamily="18" charset="0"/>
              </a:rPr>
            </a:br>
            <a:endParaRPr lang="en-ZW" sz="3200" b="1" dirty="0">
              <a:latin typeface="Times New Roman" pitchFamily="18" charset="0"/>
              <a:cs typeface="Times New Roman" pitchFamily="18" charset="0"/>
            </a:endParaRPr>
          </a:p>
        </p:txBody>
      </p:sp>
      <p:pic>
        <p:nvPicPr>
          <p:cNvPr id="37891" name="Picture 2" descr="SA400979"/>
          <p:cNvPicPr>
            <a:picLocks noChangeAspect="1" noChangeArrowheads="1"/>
          </p:cNvPicPr>
          <p:nvPr/>
        </p:nvPicPr>
        <p:blipFill>
          <a:blip r:embed="rId3">
            <a:extLst>
              <a:ext uri="{28A0092B-C50C-407E-A947-70E740481C1C}">
                <a14:useLocalDpi xmlns:a14="http://schemas.microsoft.com/office/drawing/2010/main" val="0"/>
              </a:ext>
            </a:extLst>
          </a:blip>
          <a:srcRect b="8968"/>
          <a:stretch>
            <a:fillRect/>
          </a:stretch>
        </p:blipFill>
        <p:spPr bwMode="auto">
          <a:xfrm>
            <a:off x="1524000" y="990600"/>
            <a:ext cx="9144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257800" y="5257800"/>
            <a:ext cx="3429000" cy="10668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dirty="0">
                <a:solidFill>
                  <a:prstClr val="white"/>
                </a:solidFill>
              </a:rPr>
              <a:t>Leads to reduced cognitive development in primary school children</a:t>
            </a:r>
          </a:p>
          <a:p>
            <a:pPr algn="ctr"/>
            <a:endParaRPr lang="en-US" dirty="0">
              <a:solidFill>
                <a:prstClr val="white"/>
              </a:solidFill>
            </a:endParaRPr>
          </a:p>
        </p:txBody>
      </p:sp>
    </p:spTree>
    <p:custDataLst>
      <p:tags r:id="rId1"/>
    </p:custDataLst>
    <p:extLst>
      <p:ext uri="{BB962C8B-B14F-4D97-AF65-F5344CB8AC3E}">
        <p14:creationId xmlns:p14="http://schemas.microsoft.com/office/powerpoint/2010/main" val="184286517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fontScale="90000"/>
          </a:bodyPr>
          <a:lstStyle/>
          <a:p>
            <a:r>
              <a:rPr lang="en-US" dirty="0"/>
              <a:t>Other important problems associated with bilharzia infection</a:t>
            </a:r>
          </a:p>
        </p:txBody>
      </p:sp>
      <p:sp>
        <p:nvSpPr>
          <p:cNvPr id="3" name="Content Placeholder 2"/>
          <p:cNvSpPr>
            <a:spLocks noGrp="1"/>
          </p:cNvSpPr>
          <p:nvPr>
            <p:ph idx="1"/>
          </p:nvPr>
        </p:nvSpPr>
        <p:spPr>
          <a:xfrm>
            <a:off x="1981200" y="1447800"/>
            <a:ext cx="8229600" cy="5257800"/>
          </a:xfrm>
          <a:solidFill>
            <a:schemeClr val="accent1">
              <a:lumMod val="20000"/>
              <a:lumOff val="80000"/>
            </a:schemeClr>
          </a:solidFill>
        </p:spPr>
        <p:txBody>
          <a:bodyPr>
            <a:normAutofit/>
          </a:bodyPr>
          <a:lstStyle/>
          <a:p>
            <a:pPr>
              <a:lnSpc>
                <a:spcPct val="150000"/>
              </a:lnSpc>
            </a:pPr>
            <a:r>
              <a:rPr lang="en-US" sz="2400" dirty="0">
                <a:latin typeface="Times New Roman" pitchFamily="18" charset="0"/>
                <a:cs typeface="Times New Roman" pitchFamily="18" charset="0"/>
              </a:rPr>
              <a:t>It impairs cognitive development in children causing poor educational performance</a:t>
            </a:r>
          </a:p>
          <a:p>
            <a:pPr>
              <a:lnSpc>
                <a:spcPct val="150000"/>
              </a:lnSpc>
            </a:pPr>
            <a:r>
              <a:rPr lang="en-US" sz="2400" dirty="0">
                <a:latin typeface="Times New Roman" pitchFamily="18" charset="0"/>
                <a:cs typeface="Times New Roman" pitchFamily="18" charset="0"/>
              </a:rPr>
              <a:t>Affected children are weak all the time and may fail to participate actively in carrying out assigned domestic chores</a:t>
            </a:r>
          </a:p>
          <a:p>
            <a:pPr>
              <a:lnSpc>
                <a:spcPct val="150000"/>
              </a:lnSpc>
            </a:pPr>
            <a:r>
              <a:rPr lang="en-US" sz="2400" dirty="0">
                <a:latin typeface="Times New Roman" pitchFamily="18" charset="0"/>
                <a:cs typeface="Times New Roman" pitchFamily="18" charset="0"/>
              </a:rPr>
              <a:t>They will fail to participate in sports at school</a:t>
            </a:r>
          </a:p>
          <a:p>
            <a:pPr>
              <a:lnSpc>
                <a:spcPct val="150000"/>
              </a:lnSpc>
            </a:pPr>
            <a:r>
              <a:rPr lang="en-US" sz="2400" dirty="0">
                <a:latin typeface="Times New Roman" pitchFamily="18" charset="0"/>
                <a:cs typeface="Times New Roman" pitchFamily="18" charset="0"/>
              </a:rPr>
              <a:t>Affected children may suffer from anemia due to excessive loss of blood</a:t>
            </a:r>
          </a:p>
          <a:p>
            <a:pPr>
              <a:lnSpc>
                <a:spcPct val="150000"/>
              </a:lnSpc>
            </a:pPr>
            <a:r>
              <a:rPr lang="en-US" sz="2400" dirty="0">
                <a:latin typeface="Times New Roman" pitchFamily="18" charset="0"/>
                <a:cs typeface="Times New Roman" pitchFamily="18" charset="0"/>
              </a:rPr>
              <a:t>Affected children’s growth is impaired (stunted)</a:t>
            </a:r>
          </a:p>
        </p:txBody>
      </p:sp>
    </p:spTree>
    <p:custDataLst>
      <p:tags r:id="rId1"/>
    </p:custDataLst>
    <p:extLst>
      <p:ext uri="{BB962C8B-B14F-4D97-AF65-F5344CB8AC3E}">
        <p14:creationId xmlns:p14="http://schemas.microsoft.com/office/powerpoint/2010/main" val="205709553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28600"/>
            <a:ext cx="8229600" cy="1143000"/>
          </a:xfrm>
        </p:spPr>
        <p:style>
          <a:lnRef idx="0">
            <a:schemeClr val="accent1"/>
          </a:lnRef>
          <a:fillRef idx="3">
            <a:schemeClr val="accent1"/>
          </a:fillRef>
          <a:effectRef idx="3">
            <a:schemeClr val="accent1"/>
          </a:effectRef>
          <a:fontRef idx="minor">
            <a:schemeClr val="lt1"/>
          </a:fontRef>
        </p:style>
        <p:txBody>
          <a:bodyPr/>
          <a:lstStyle/>
          <a:p>
            <a:r>
              <a:rPr lang="en-US" b="1" dirty="0"/>
              <a:t>Diagnosis</a:t>
            </a:r>
          </a:p>
        </p:txBody>
      </p:sp>
      <p:sp>
        <p:nvSpPr>
          <p:cNvPr id="3" name="Content Placeholder 2"/>
          <p:cNvSpPr>
            <a:spLocks noGrp="1"/>
          </p:cNvSpPr>
          <p:nvPr>
            <p:ph idx="1"/>
          </p:nvPr>
        </p:nvSpPr>
        <p:spPr/>
        <p:txBody>
          <a:bodyPr>
            <a:normAutofit/>
          </a:bodyPr>
          <a:lstStyle/>
          <a:p>
            <a:r>
              <a:rPr lang="en-US" sz="2800" dirty="0">
                <a:latin typeface="Times New Roman" pitchFamily="18" charset="0"/>
                <a:cs typeface="Times New Roman" pitchFamily="18" charset="0"/>
              </a:rPr>
              <a:t>Formal ether concentration technique, Kato Katz for intestinal schistosomiasis</a:t>
            </a:r>
          </a:p>
          <a:p>
            <a:r>
              <a:rPr lang="en-US" sz="2800" dirty="0">
                <a:latin typeface="Times New Roman" pitchFamily="18" charset="0"/>
                <a:cs typeface="Times New Roman" pitchFamily="18" charset="0"/>
              </a:rPr>
              <a:t>Urine Filtration Technique and </a:t>
            </a:r>
            <a:r>
              <a:rPr lang="en-US" sz="2800" dirty="0" err="1">
                <a:latin typeface="Times New Roman" pitchFamily="18" charset="0"/>
                <a:cs typeface="Times New Roman" pitchFamily="18" charset="0"/>
              </a:rPr>
              <a:t>microhaematuria</a:t>
            </a:r>
            <a:r>
              <a:rPr lang="en-US" sz="2800" dirty="0">
                <a:latin typeface="Times New Roman" pitchFamily="18" charset="0"/>
                <a:cs typeface="Times New Roman" pitchFamily="18" charset="0"/>
              </a:rPr>
              <a:t> analysis for  </a:t>
            </a:r>
            <a:r>
              <a:rPr lang="en-US" sz="2800" i="1" dirty="0">
                <a:latin typeface="Times New Roman" pitchFamily="18" charset="0"/>
                <a:cs typeface="Times New Roman" pitchFamily="18" charset="0"/>
              </a:rPr>
              <a:t>S. </a:t>
            </a:r>
            <a:r>
              <a:rPr lang="en-US" sz="2800" i="1" dirty="0" err="1">
                <a:latin typeface="Times New Roman" pitchFamily="18" charset="0"/>
                <a:cs typeface="Times New Roman" pitchFamily="18" charset="0"/>
              </a:rPr>
              <a:t>haematobium</a:t>
            </a:r>
            <a:endParaRPr lang="en-US" sz="2800" i="1" dirty="0">
              <a:latin typeface="Times New Roman" pitchFamily="18" charset="0"/>
              <a:cs typeface="Times New Roman" pitchFamily="18" charset="0"/>
            </a:endParaRPr>
          </a:p>
          <a:p>
            <a:r>
              <a:rPr lang="en-US" sz="2800" dirty="0">
                <a:latin typeface="Times New Roman" pitchFamily="18" charset="0"/>
                <a:cs typeface="Times New Roman" pitchFamily="18" charset="0"/>
              </a:rPr>
              <a:t>Circulating </a:t>
            </a:r>
            <a:r>
              <a:rPr lang="en-US" sz="2800" dirty="0" err="1">
                <a:latin typeface="Times New Roman" pitchFamily="18" charset="0"/>
                <a:cs typeface="Times New Roman" pitchFamily="18" charset="0"/>
              </a:rPr>
              <a:t>Cathodic</a:t>
            </a:r>
            <a:r>
              <a:rPr lang="en-US" sz="2800" dirty="0">
                <a:latin typeface="Times New Roman" pitchFamily="18" charset="0"/>
                <a:cs typeface="Times New Roman" pitchFamily="18" charset="0"/>
              </a:rPr>
              <a:t> Antigen of -Care test: Rapid schistosomiasis diagnostic technique for </a:t>
            </a:r>
            <a:r>
              <a:rPr lang="en-US" sz="2800" i="1" dirty="0">
                <a:latin typeface="Times New Roman" pitchFamily="18" charset="0"/>
                <a:cs typeface="Times New Roman" pitchFamily="18" charset="0"/>
              </a:rPr>
              <a:t>S. </a:t>
            </a:r>
            <a:r>
              <a:rPr lang="en-US" sz="2800" i="1" dirty="0" err="1">
                <a:latin typeface="Times New Roman" pitchFamily="18" charset="0"/>
                <a:cs typeface="Times New Roman" pitchFamily="18" charset="0"/>
              </a:rPr>
              <a:t>mansoni</a:t>
            </a:r>
            <a:endParaRPr lang="en-US" sz="2800" i="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24051953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703389" y="119064"/>
            <a:ext cx="8834437" cy="860425"/>
          </a:xfrm>
        </p:spPr>
        <p:txBody>
          <a:bodyPr/>
          <a:lstStyle/>
          <a:p>
            <a:r>
              <a:rPr lang="en-US" sz="3200" b="1">
                <a:solidFill>
                  <a:srgbClr val="7575D1"/>
                </a:solidFill>
                <a:ea typeface="ＭＳ Ｐゴシック" pitchFamily="34" charset="-128"/>
              </a:rPr>
              <a:t>General options for schistosomiasis control</a:t>
            </a:r>
          </a:p>
        </p:txBody>
      </p:sp>
      <p:pic>
        <p:nvPicPr>
          <p:cNvPr id="14340" name="Picture 3" descr="transmission cycl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8325" y="724694"/>
            <a:ext cx="6340475" cy="540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lwf0"/>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a:xfrm>
            <a:off x="4953000" y="5181601"/>
            <a:ext cx="2243138" cy="1243013"/>
          </a:xfrm>
          <a:noFill/>
        </p:spPr>
      </p:pic>
      <p:sp>
        <p:nvSpPr>
          <p:cNvPr id="3" name="Rectangle 5"/>
          <p:cNvSpPr>
            <a:spLocks noChangeArrowheads="1"/>
          </p:cNvSpPr>
          <p:nvPr/>
        </p:nvSpPr>
        <p:spPr bwMode="auto">
          <a:xfrm>
            <a:off x="7924800" y="3200400"/>
            <a:ext cx="1524000" cy="609600"/>
          </a:xfrm>
          <a:prstGeom prst="rect">
            <a:avLst/>
          </a:prstGeom>
          <a:solidFill>
            <a:schemeClr val="bg1"/>
          </a:solidFill>
          <a:ln w="9525">
            <a:solidFill>
              <a:schemeClr val="accent1"/>
            </a:solidFill>
            <a:miter lim="800000"/>
            <a:headEnd/>
            <a:tailEnd/>
          </a:ln>
        </p:spPr>
        <p:txBody>
          <a:bodyPr wrap="none" anchor="ctr"/>
          <a:lstStyle/>
          <a:p>
            <a:pPr algn="ctr" eaLnBrk="0" hangingPunct="0"/>
            <a:r>
              <a:rPr lang="en-GB">
                <a:solidFill>
                  <a:srgbClr val="FF0000"/>
                </a:solidFill>
              </a:rPr>
              <a:t>Clean Water </a:t>
            </a:r>
          </a:p>
          <a:p>
            <a:pPr algn="ctr" eaLnBrk="0" hangingPunct="0"/>
            <a:r>
              <a:rPr lang="en-GB">
                <a:solidFill>
                  <a:srgbClr val="FF0000"/>
                </a:solidFill>
              </a:rPr>
              <a:t>and Sanitation</a:t>
            </a:r>
          </a:p>
        </p:txBody>
      </p:sp>
      <p:sp>
        <p:nvSpPr>
          <p:cNvPr id="14342" name="Rectangle 6"/>
          <p:cNvSpPr>
            <a:spLocks noChangeArrowheads="1"/>
          </p:cNvSpPr>
          <p:nvPr/>
        </p:nvSpPr>
        <p:spPr bwMode="auto">
          <a:xfrm>
            <a:off x="3200400" y="3124200"/>
            <a:ext cx="1524000" cy="609600"/>
          </a:xfrm>
          <a:prstGeom prst="rect">
            <a:avLst/>
          </a:prstGeom>
          <a:solidFill>
            <a:schemeClr val="bg1"/>
          </a:solidFill>
          <a:ln w="9525">
            <a:solidFill>
              <a:schemeClr val="accent1"/>
            </a:solidFill>
            <a:miter lim="800000"/>
            <a:headEnd/>
            <a:tailEnd/>
          </a:ln>
        </p:spPr>
        <p:txBody>
          <a:bodyPr wrap="none" anchor="ctr"/>
          <a:lstStyle/>
          <a:p>
            <a:pPr algn="ctr" eaLnBrk="0" hangingPunct="0"/>
            <a:r>
              <a:rPr lang="en-GB">
                <a:solidFill>
                  <a:srgbClr val="FF0000"/>
                </a:solidFill>
              </a:rPr>
              <a:t>Prevent </a:t>
            </a:r>
          </a:p>
          <a:p>
            <a:pPr algn="ctr" eaLnBrk="0" hangingPunct="0"/>
            <a:r>
              <a:rPr lang="en-GB">
                <a:solidFill>
                  <a:srgbClr val="FF0000"/>
                </a:solidFill>
              </a:rPr>
              <a:t>water contact</a:t>
            </a:r>
          </a:p>
        </p:txBody>
      </p:sp>
      <p:sp>
        <p:nvSpPr>
          <p:cNvPr id="14343" name="Rectangle 7"/>
          <p:cNvSpPr>
            <a:spLocks noChangeArrowheads="1"/>
          </p:cNvSpPr>
          <p:nvPr/>
        </p:nvSpPr>
        <p:spPr bwMode="auto">
          <a:xfrm>
            <a:off x="2895600" y="5257800"/>
            <a:ext cx="1981200" cy="990600"/>
          </a:xfrm>
          <a:prstGeom prst="rect">
            <a:avLst/>
          </a:prstGeom>
          <a:solidFill>
            <a:schemeClr val="bg1"/>
          </a:solidFill>
          <a:ln w="9525">
            <a:solidFill>
              <a:schemeClr val="accent1"/>
            </a:solidFill>
            <a:miter lim="800000"/>
            <a:headEnd/>
            <a:tailEnd/>
          </a:ln>
        </p:spPr>
        <p:txBody>
          <a:bodyPr wrap="none" anchor="ctr"/>
          <a:lstStyle/>
          <a:p>
            <a:pPr algn="ctr" eaLnBrk="0" hangingPunct="0"/>
            <a:r>
              <a:rPr lang="en-GB">
                <a:solidFill>
                  <a:srgbClr val="FF0000"/>
                </a:solidFill>
              </a:rPr>
              <a:t>Snail control</a:t>
            </a:r>
          </a:p>
          <a:p>
            <a:pPr algn="ctr" eaLnBrk="0" hangingPunct="0"/>
            <a:r>
              <a:rPr lang="en-GB">
                <a:solidFill>
                  <a:srgbClr val="FF0000"/>
                </a:solidFill>
              </a:rPr>
              <a:t>-chemicals</a:t>
            </a:r>
          </a:p>
          <a:p>
            <a:pPr algn="ctr" eaLnBrk="0" hangingPunct="0"/>
            <a:r>
              <a:rPr lang="en-GB">
                <a:solidFill>
                  <a:srgbClr val="FF0000"/>
                </a:solidFill>
              </a:rPr>
              <a:t>      -environmental</a:t>
            </a:r>
          </a:p>
        </p:txBody>
      </p:sp>
      <p:sp>
        <p:nvSpPr>
          <p:cNvPr id="14344" name="Rectangle 8"/>
          <p:cNvSpPr>
            <a:spLocks noChangeArrowheads="1"/>
          </p:cNvSpPr>
          <p:nvPr/>
        </p:nvSpPr>
        <p:spPr bwMode="auto">
          <a:xfrm>
            <a:off x="5396418" y="1092200"/>
            <a:ext cx="2879363" cy="431800"/>
          </a:xfrm>
          <a:prstGeom prst="rect">
            <a:avLst/>
          </a:prstGeom>
          <a:solidFill>
            <a:schemeClr val="bg1"/>
          </a:solidFill>
          <a:ln w="9525">
            <a:solidFill>
              <a:schemeClr val="accent1"/>
            </a:solidFill>
            <a:miter lim="800000"/>
            <a:headEnd/>
            <a:tailEnd/>
          </a:ln>
        </p:spPr>
        <p:txBody>
          <a:bodyPr wrap="none" anchor="ctr"/>
          <a:lstStyle/>
          <a:p>
            <a:pPr algn="ctr" eaLnBrk="0" hangingPunct="0"/>
            <a:r>
              <a:rPr lang="en-GB" dirty="0">
                <a:solidFill>
                  <a:srgbClr val="FF0000"/>
                </a:solidFill>
              </a:rPr>
              <a:t>Treatment using </a:t>
            </a:r>
            <a:r>
              <a:rPr lang="en-GB" dirty="0" err="1">
                <a:solidFill>
                  <a:srgbClr val="FF0000"/>
                </a:solidFill>
              </a:rPr>
              <a:t>Praziquantel</a:t>
            </a:r>
            <a:endParaRPr lang="en-GB" dirty="0">
              <a:solidFill>
                <a:srgbClr val="FF0000"/>
              </a:solidFill>
            </a:endParaRPr>
          </a:p>
        </p:txBody>
      </p:sp>
      <p:sp>
        <p:nvSpPr>
          <p:cNvPr id="14350" name="AutoShape 14"/>
          <p:cNvSpPr>
            <a:spLocks noChangeArrowheads="1"/>
          </p:cNvSpPr>
          <p:nvPr/>
        </p:nvSpPr>
        <p:spPr bwMode="auto">
          <a:xfrm>
            <a:off x="5943600" y="2590800"/>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solidFill>
                <a:prstClr val="black"/>
              </a:solidFill>
            </a:endParaRPr>
          </a:p>
        </p:txBody>
      </p:sp>
      <p:sp>
        <p:nvSpPr>
          <p:cNvPr id="14351" name="AutoShape 15"/>
          <p:cNvSpPr>
            <a:spLocks noChangeArrowheads="1"/>
          </p:cNvSpPr>
          <p:nvPr/>
        </p:nvSpPr>
        <p:spPr bwMode="auto">
          <a:xfrm>
            <a:off x="5486400" y="5562600"/>
            <a:ext cx="457200" cy="4572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0000"/>
          </a:solidFill>
          <a:ln w="9525">
            <a:solidFill>
              <a:schemeClr val="tx1"/>
            </a:solidFill>
            <a:round/>
            <a:headEnd/>
            <a:tailEnd/>
          </a:ln>
        </p:spPr>
        <p:txBody>
          <a:bodyPr wrap="none" anchor="ctr"/>
          <a:lstStyle/>
          <a:p>
            <a:endParaRPr lang="en-US">
              <a:solidFill>
                <a:prstClr val="black"/>
              </a:solidFill>
            </a:endParaRPr>
          </a:p>
        </p:txBody>
      </p:sp>
      <p:sp>
        <p:nvSpPr>
          <p:cNvPr id="2" name="Footer Placeholder 1"/>
          <p:cNvSpPr>
            <a:spLocks noGrp="1"/>
          </p:cNvSpPr>
          <p:nvPr>
            <p:ph type="ftr" sz="quarter" idx="11"/>
          </p:nvPr>
        </p:nvSpPr>
        <p:spPr>
          <a:xfrm>
            <a:off x="3644901" y="6670676"/>
            <a:ext cx="4716463" cy="288925"/>
          </a:xfrm>
        </p:spPr>
        <p:txBody>
          <a:bodyPr/>
          <a:lstStyle/>
          <a:p>
            <a:pPr>
              <a:defRPr/>
            </a:pPr>
            <a:r>
              <a:rPr lang="en-US" dirty="0">
                <a:solidFill>
                  <a:prstClr val="black">
                    <a:tint val="75000"/>
                  </a:prstClr>
                </a:solidFill>
              </a:rPr>
              <a:t>Schistosomiasis &amp; STH: Neglected Diseases or People?</a:t>
            </a:r>
          </a:p>
        </p:txBody>
      </p:sp>
    </p:spTree>
    <p:custDataLst>
      <p:tags r:id="rId1"/>
    </p:custDataLst>
    <p:extLst>
      <p:ext uri="{BB962C8B-B14F-4D97-AF65-F5344CB8AC3E}">
        <p14:creationId xmlns:p14="http://schemas.microsoft.com/office/powerpoint/2010/main" val="1681198581"/>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351"/>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3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34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342" grpId="0" animBg="1"/>
      <p:bldP spid="14343" grpId="0" animBg="1"/>
      <p:bldP spid="14344" grpId="0" animBg="1"/>
      <p:bldP spid="14350" grpId="0" animBg="1"/>
      <p:bldP spid="143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828800" y="0"/>
            <a:ext cx="8229600" cy="914400"/>
          </a:xfrm>
          <a:solidFill>
            <a:srgbClr val="00B0F0"/>
          </a:solidFill>
        </p:spPr>
        <p:txBody>
          <a:bodyPr/>
          <a:lstStyle/>
          <a:p>
            <a:r>
              <a:rPr lang="en-US">
                <a:solidFill>
                  <a:schemeClr val="bg1"/>
                </a:solidFill>
              </a:rPr>
              <a:t>Trematodes (Flukes)</a:t>
            </a:r>
          </a:p>
        </p:txBody>
      </p:sp>
      <p:sp>
        <p:nvSpPr>
          <p:cNvPr id="3" name="Content Placeholder 2"/>
          <p:cNvSpPr>
            <a:spLocks noGrp="1"/>
          </p:cNvSpPr>
          <p:nvPr>
            <p:ph idx="1"/>
          </p:nvPr>
        </p:nvSpPr>
        <p:spPr>
          <a:xfrm>
            <a:off x="1600200" y="914400"/>
            <a:ext cx="8991600" cy="5943600"/>
          </a:xfrm>
        </p:spPr>
        <p:txBody>
          <a:bodyPr/>
          <a:lstStyle/>
          <a:p>
            <a:pPr>
              <a:defRPr/>
            </a:pPr>
            <a:r>
              <a:rPr lang="en-US" sz="2000" dirty="0">
                <a:latin typeface="Times New Roman" pitchFamily="18" charset="0"/>
                <a:cs typeface="Times New Roman" pitchFamily="18" charset="0"/>
              </a:rPr>
              <a:t>All trematodes require intermediate hosts for the completion of their life cycles.</a:t>
            </a:r>
          </a:p>
          <a:p>
            <a:pPr marL="0" indent="0">
              <a:buNone/>
              <a:defRPr/>
            </a:pPr>
            <a:endParaRPr lang="en-US" sz="2000" dirty="0">
              <a:latin typeface="Times New Roman" pitchFamily="18" charset="0"/>
              <a:cs typeface="Times New Roman" pitchFamily="18" charset="0"/>
            </a:endParaRPr>
          </a:p>
          <a:p>
            <a:pPr>
              <a:defRPr/>
            </a:pPr>
            <a:r>
              <a:rPr lang="en-US" sz="2000" dirty="0">
                <a:latin typeface="Times New Roman" pitchFamily="18" charset="0"/>
                <a:cs typeface="Times New Roman" pitchFamily="18" charset="0"/>
              </a:rPr>
              <a:t>The first intermediate hosts are the mollusks (snails).</a:t>
            </a:r>
          </a:p>
          <a:p>
            <a:pPr marL="0" indent="0">
              <a:buNone/>
              <a:defRPr/>
            </a:pPr>
            <a:endParaRPr lang="en-US" sz="2000" dirty="0">
              <a:latin typeface="Times New Roman" pitchFamily="18" charset="0"/>
              <a:cs typeface="Times New Roman" pitchFamily="18" charset="0"/>
            </a:endParaRPr>
          </a:p>
          <a:p>
            <a:pPr>
              <a:defRPr/>
            </a:pPr>
            <a:r>
              <a:rPr lang="en-US" sz="2000" dirty="0">
                <a:latin typeface="Times New Roman" pitchFamily="18" charset="0"/>
                <a:cs typeface="Times New Roman" pitchFamily="18" charset="0"/>
              </a:rPr>
              <a:t>In these hosts an asexual reproductive cycle occurs</a:t>
            </a:r>
          </a:p>
          <a:p>
            <a:pPr marL="0" indent="0">
              <a:buNone/>
              <a:defRPr/>
            </a:pPr>
            <a:endParaRPr lang="en-US" sz="2000" dirty="0">
              <a:latin typeface="Times New Roman" pitchFamily="18" charset="0"/>
              <a:cs typeface="Times New Roman" pitchFamily="18" charset="0"/>
            </a:endParaRPr>
          </a:p>
          <a:p>
            <a:pPr>
              <a:defRPr/>
            </a:pPr>
            <a:r>
              <a:rPr lang="en-US" sz="2000" dirty="0">
                <a:latin typeface="Times New Roman" pitchFamily="18" charset="0"/>
                <a:cs typeface="Times New Roman" pitchFamily="18" charset="0"/>
              </a:rPr>
              <a:t>Some flukes require various second intermediate hosts before reaching the final and developing into adult worms.</a:t>
            </a:r>
          </a:p>
          <a:p>
            <a:pPr marL="0" indent="0">
              <a:buNone/>
              <a:defRPr/>
            </a:pPr>
            <a:endParaRPr lang="en-US" sz="2000" dirty="0">
              <a:latin typeface="Times New Roman" pitchFamily="18" charset="0"/>
              <a:cs typeface="Times New Roman" pitchFamily="18" charset="0"/>
            </a:endParaRPr>
          </a:p>
          <a:p>
            <a:pPr>
              <a:defRPr/>
            </a:pPr>
            <a:r>
              <a:rPr lang="en-US" sz="2000" dirty="0">
                <a:latin typeface="Times New Roman" pitchFamily="18" charset="0"/>
                <a:cs typeface="Times New Roman" pitchFamily="18" charset="0"/>
              </a:rPr>
              <a:t>Eggs produced are </a:t>
            </a:r>
            <a:r>
              <a:rPr lang="en-US" sz="2000" dirty="0" err="1">
                <a:latin typeface="Times New Roman" pitchFamily="18" charset="0"/>
                <a:cs typeface="Times New Roman" pitchFamily="18" charset="0"/>
              </a:rPr>
              <a:t>operculated</a:t>
            </a:r>
            <a:r>
              <a:rPr lang="en-US" sz="2000" dirty="0">
                <a:latin typeface="Times New Roman" pitchFamily="18" charset="0"/>
                <a:cs typeface="Times New Roman" pitchFamily="18" charset="0"/>
              </a:rPr>
              <a:t>, the lid opens to allow the larval form to locate appropriate host snail host.</a:t>
            </a:r>
          </a:p>
          <a:p>
            <a:pPr marL="0" indent="0">
              <a:buNone/>
              <a:defRPr/>
            </a:pPr>
            <a:endParaRPr lang="en-US" sz="2000" dirty="0">
              <a:latin typeface="Times New Roman" pitchFamily="18" charset="0"/>
              <a:cs typeface="Times New Roman" pitchFamily="18" charset="0"/>
            </a:endParaRPr>
          </a:p>
          <a:p>
            <a:pPr>
              <a:defRPr/>
            </a:pPr>
            <a:r>
              <a:rPr lang="en-US" sz="2000" dirty="0">
                <a:latin typeface="Times New Roman" pitchFamily="18" charset="0"/>
                <a:cs typeface="Times New Roman" pitchFamily="18" charset="0"/>
              </a:rPr>
              <a:t>The schistosome do not have operculum, rather the egg shell splits to liberate the larva</a:t>
            </a:r>
          </a:p>
        </p:txBody>
      </p:sp>
    </p:spTree>
    <p:custDataLst>
      <p:tags r:id="rId1"/>
    </p:custDataLst>
    <p:extLst>
      <p:ext uri="{BB962C8B-B14F-4D97-AF65-F5344CB8AC3E}">
        <p14:creationId xmlns:p14="http://schemas.microsoft.com/office/powerpoint/2010/main" val="3712401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solidFill>
            <a:srgbClr val="00CCFF"/>
          </a:solidFill>
        </p:spPr>
        <p:txBody>
          <a:bodyPr>
            <a:normAutofit fontScale="90000"/>
          </a:bodyPr>
          <a:lstStyle/>
          <a:p>
            <a:pPr eaLnBrk="1" hangingPunct="1"/>
            <a:br>
              <a:rPr lang="en-ZW" b="1" i="1" dirty="0"/>
            </a:br>
            <a:r>
              <a:rPr lang="en-ZW" b="1" i="1" dirty="0" err="1">
                <a:solidFill>
                  <a:schemeClr val="bg1"/>
                </a:solidFill>
              </a:rPr>
              <a:t>Fasciola</a:t>
            </a:r>
            <a:r>
              <a:rPr lang="en-ZW" b="1" i="1" dirty="0">
                <a:solidFill>
                  <a:schemeClr val="bg1"/>
                </a:solidFill>
              </a:rPr>
              <a:t> </a:t>
            </a:r>
            <a:r>
              <a:rPr lang="en-ZW" b="1" i="1" dirty="0" err="1">
                <a:solidFill>
                  <a:schemeClr val="bg1"/>
                </a:solidFill>
              </a:rPr>
              <a:t>buski</a:t>
            </a:r>
            <a:br>
              <a:rPr lang="en-ZW" b="1" i="1" dirty="0">
                <a:solidFill>
                  <a:schemeClr val="bg1"/>
                </a:solidFill>
              </a:rPr>
            </a:br>
            <a:endParaRPr lang="en-GB" b="1" i="1" dirty="0">
              <a:solidFill>
                <a:schemeClr val="bg1"/>
              </a:solidFill>
            </a:endParaRPr>
          </a:p>
        </p:txBody>
      </p:sp>
      <p:sp>
        <p:nvSpPr>
          <p:cNvPr id="44035" name="Rectangle 3"/>
          <p:cNvSpPr>
            <a:spLocks noGrp="1" noChangeArrowheads="1"/>
          </p:cNvSpPr>
          <p:nvPr>
            <p:ph type="subTitle" idx="1"/>
          </p:nvPr>
        </p:nvSpPr>
        <p:spPr>
          <a:ln>
            <a:solidFill>
              <a:srgbClr val="CC0099"/>
            </a:solidFill>
            <a:miter lim="800000"/>
            <a:headEnd/>
            <a:tailEnd/>
          </a:ln>
        </p:spPr>
        <p:txBody>
          <a:bodyPr/>
          <a:lstStyle/>
          <a:p>
            <a:pPr eaLnBrk="1" hangingPunct="1"/>
            <a:endParaRPr lang="en-ZW" b="1" i="1" dirty="0"/>
          </a:p>
          <a:p>
            <a:pPr eaLnBrk="1" hangingPunct="1"/>
            <a:r>
              <a:rPr lang="en-ZW" b="1" i="1" dirty="0"/>
              <a:t>Intestinal trematodes</a:t>
            </a:r>
          </a:p>
          <a:p>
            <a:pPr eaLnBrk="1" hangingPunct="1"/>
            <a:endParaRPr lang="en-GB" b="1" i="1" dirty="0"/>
          </a:p>
        </p:txBody>
      </p:sp>
    </p:spTree>
    <p:custDataLst>
      <p:tags r:id="rId1"/>
    </p:custDataLst>
    <p:extLst>
      <p:ext uri="{BB962C8B-B14F-4D97-AF65-F5344CB8AC3E}">
        <p14:creationId xmlns:p14="http://schemas.microsoft.com/office/powerpoint/2010/main" val="20295641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981200" y="0"/>
            <a:ext cx="8229600" cy="914400"/>
          </a:xfrm>
        </p:spPr>
        <p:txBody>
          <a:bodyPr/>
          <a:lstStyle/>
          <a:p>
            <a:pPr eaLnBrk="1" hangingPunct="1"/>
            <a:r>
              <a:rPr lang="en-ZW" sz="3600" b="1">
                <a:latin typeface="Times New Roman" pitchFamily="18" charset="0"/>
                <a:cs typeface="Times New Roman" pitchFamily="18" charset="0"/>
              </a:rPr>
              <a:t>Epidemiology of </a:t>
            </a:r>
            <a:r>
              <a:rPr lang="en-ZW" sz="3600" b="1" i="1">
                <a:latin typeface="Times New Roman" pitchFamily="18" charset="0"/>
                <a:cs typeface="Times New Roman" pitchFamily="18" charset="0"/>
              </a:rPr>
              <a:t>F. buski</a:t>
            </a:r>
            <a:endParaRPr lang="en-GB" sz="3600" b="1" i="1">
              <a:latin typeface="Times New Roman" pitchFamily="18" charset="0"/>
              <a:cs typeface="Times New Roman" pitchFamily="18" charset="0"/>
            </a:endParaRPr>
          </a:p>
        </p:txBody>
      </p:sp>
      <p:pic>
        <p:nvPicPr>
          <p:cNvPr id="49155" name="Picture 3" descr="220px-Mapfbuski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990600"/>
            <a:ext cx="5638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1828800" y="838201"/>
            <a:ext cx="31242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ZW" sz="2400" b="1" dirty="0">
                <a:solidFill>
                  <a:srgbClr val="C0504D"/>
                </a:solidFill>
                <a:latin typeface="Times New Roman" pitchFamily="18" charset="0"/>
                <a:cs typeface="Times New Roman" pitchFamily="18" charset="0"/>
              </a:rPr>
              <a:t>Endemic in Asia</a:t>
            </a:r>
            <a:r>
              <a:rPr lang="en-ZW" sz="2400" dirty="0">
                <a:solidFill>
                  <a:prstClr val="black"/>
                </a:solidFill>
                <a:latin typeface="Times New Roman" pitchFamily="18" charset="0"/>
                <a:cs typeface="Times New Roman" pitchFamily="18" charset="0"/>
              </a:rPr>
              <a:t>:</a:t>
            </a:r>
          </a:p>
          <a:p>
            <a:pPr eaLnBrk="1" hangingPunct="1">
              <a:spcBef>
                <a:spcPct val="50000"/>
              </a:spcBef>
            </a:pPr>
            <a:r>
              <a:rPr lang="en-ZW" sz="2400" dirty="0">
                <a:solidFill>
                  <a:prstClr val="black"/>
                </a:solidFill>
                <a:latin typeface="Times New Roman" pitchFamily="18" charset="0"/>
                <a:cs typeface="Times New Roman" pitchFamily="18" charset="0"/>
              </a:rPr>
              <a:t>10 M human infection in East Asia:</a:t>
            </a:r>
          </a:p>
          <a:p>
            <a:pPr eaLnBrk="1" hangingPunct="1">
              <a:spcBef>
                <a:spcPct val="50000"/>
              </a:spcBef>
            </a:pPr>
            <a:r>
              <a:rPr lang="en-ZW" sz="2400" dirty="0">
                <a:solidFill>
                  <a:prstClr val="black"/>
                </a:solidFill>
                <a:latin typeface="Times New Roman" pitchFamily="18" charset="0"/>
                <a:cs typeface="Times New Roman" pitchFamily="18" charset="0"/>
              </a:rPr>
              <a:t>China</a:t>
            </a:r>
          </a:p>
          <a:p>
            <a:pPr eaLnBrk="1" hangingPunct="1">
              <a:spcBef>
                <a:spcPct val="50000"/>
              </a:spcBef>
            </a:pPr>
            <a:r>
              <a:rPr lang="en-ZW" sz="2400" dirty="0">
                <a:solidFill>
                  <a:prstClr val="black"/>
                </a:solidFill>
                <a:latin typeface="Times New Roman" pitchFamily="18" charset="0"/>
                <a:cs typeface="Times New Roman" pitchFamily="18" charset="0"/>
              </a:rPr>
              <a:t>South East Asia</a:t>
            </a:r>
          </a:p>
          <a:p>
            <a:pPr eaLnBrk="1" hangingPunct="1">
              <a:spcBef>
                <a:spcPct val="50000"/>
              </a:spcBef>
            </a:pPr>
            <a:r>
              <a:rPr lang="en-ZW" sz="2400" dirty="0">
                <a:solidFill>
                  <a:prstClr val="black"/>
                </a:solidFill>
                <a:latin typeface="Times New Roman" pitchFamily="18" charset="0"/>
                <a:cs typeface="Times New Roman" pitchFamily="18" charset="0"/>
              </a:rPr>
              <a:t>Taiwan</a:t>
            </a:r>
          </a:p>
          <a:p>
            <a:pPr eaLnBrk="1" hangingPunct="1">
              <a:spcBef>
                <a:spcPct val="50000"/>
              </a:spcBef>
            </a:pPr>
            <a:r>
              <a:rPr lang="en-ZW" sz="2400" dirty="0">
                <a:solidFill>
                  <a:prstClr val="black"/>
                </a:solidFill>
                <a:latin typeface="Times New Roman" pitchFamily="18" charset="0"/>
                <a:cs typeface="Times New Roman" pitchFamily="18" charset="0"/>
              </a:rPr>
              <a:t>Indonesia</a:t>
            </a:r>
          </a:p>
          <a:p>
            <a:pPr eaLnBrk="1" hangingPunct="1">
              <a:spcBef>
                <a:spcPct val="50000"/>
              </a:spcBef>
            </a:pPr>
            <a:r>
              <a:rPr lang="en-ZW" sz="2400" dirty="0">
                <a:solidFill>
                  <a:prstClr val="black"/>
                </a:solidFill>
                <a:latin typeface="Times New Roman" pitchFamily="18" charset="0"/>
                <a:cs typeface="Times New Roman" pitchFamily="18" charset="0"/>
              </a:rPr>
              <a:t>Malaysia</a:t>
            </a:r>
          </a:p>
          <a:p>
            <a:pPr eaLnBrk="1" hangingPunct="1">
              <a:spcBef>
                <a:spcPct val="50000"/>
              </a:spcBef>
            </a:pPr>
            <a:r>
              <a:rPr lang="en-ZW" sz="2400" dirty="0">
                <a:solidFill>
                  <a:prstClr val="black"/>
                </a:solidFill>
                <a:latin typeface="Times New Roman" pitchFamily="18" charset="0"/>
                <a:cs typeface="Times New Roman" pitchFamily="18" charset="0"/>
              </a:rPr>
              <a:t>India (</a:t>
            </a:r>
            <a:r>
              <a:rPr lang="en-ZW" sz="2400" b="1" dirty="0">
                <a:solidFill>
                  <a:srgbClr val="FF0000"/>
                </a:solidFill>
                <a:latin typeface="Times New Roman" pitchFamily="18" charset="0"/>
                <a:cs typeface="Times New Roman" pitchFamily="18" charset="0"/>
              </a:rPr>
              <a:t>60%)</a:t>
            </a:r>
          </a:p>
          <a:p>
            <a:pPr eaLnBrk="1" hangingPunct="1">
              <a:spcBef>
                <a:spcPct val="50000"/>
              </a:spcBef>
            </a:pPr>
            <a:r>
              <a:rPr lang="en-ZW" sz="2400" dirty="0">
                <a:solidFill>
                  <a:prstClr val="black"/>
                </a:solidFill>
                <a:latin typeface="Times New Roman" pitchFamily="18" charset="0"/>
                <a:cs typeface="Times New Roman" pitchFamily="18" charset="0"/>
              </a:rPr>
              <a:t>Central Thailand</a:t>
            </a:r>
          </a:p>
        </p:txBody>
      </p:sp>
      <p:sp>
        <p:nvSpPr>
          <p:cNvPr id="2" name="TextBox 1"/>
          <p:cNvSpPr txBox="1"/>
          <p:nvPr/>
        </p:nvSpPr>
        <p:spPr>
          <a:xfrm>
            <a:off x="1905000" y="6410099"/>
            <a:ext cx="8001000" cy="461665"/>
          </a:xfrm>
          <a:prstGeom prst="rect">
            <a:avLst/>
          </a:prstGeom>
          <a:noFill/>
        </p:spPr>
        <p:txBody>
          <a:bodyPr wrap="square" rtlCol="0">
            <a:spAutoFit/>
          </a:bodyPr>
          <a:lstStyle/>
          <a:p>
            <a:r>
              <a:rPr lang="en-US" sz="2400" dirty="0">
                <a:solidFill>
                  <a:prstClr val="black"/>
                </a:solidFill>
                <a:latin typeface="Times New Roman" pitchFamily="18" charset="0"/>
                <a:cs typeface="Times New Roman" pitchFamily="18" charset="0"/>
              </a:rPr>
              <a:t>Pigs and dogs serve as reservoir hosts in these endemic areas</a:t>
            </a:r>
          </a:p>
        </p:txBody>
      </p:sp>
    </p:spTree>
    <p:custDataLst>
      <p:tags r:id="rId1"/>
    </p:custDataLst>
    <p:extLst>
      <p:ext uri="{BB962C8B-B14F-4D97-AF65-F5344CB8AC3E}">
        <p14:creationId xmlns:p14="http://schemas.microsoft.com/office/powerpoint/2010/main" val="392864274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81200" y="1"/>
            <a:ext cx="8229600" cy="747713"/>
          </a:xfrm>
          <a:solidFill>
            <a:srgbClr val="00CCFF"/>
          </a:solidFill>
        </p:spPr>
        <p:txBody>
          <a:bodyPr>
            <a:normAutofit fontScale="90000"/>
          </a:bodyPr>
          <a:lstStyle/>
          <a:p>
            <a:r>
              <a:rPr lang="en-US" i="1">
                <a:solidFill>
                  <a:schemeClr val="bg1"/>
                </a:solidFill>
              </a:rPr>
              <a:t>F. buski</a:t>
            </a:r>
          </a:p>
        </p:txBody>
      </p:sp>
      <p:sp>
        <p:nvSpPr>
          <p:cNvPr id="3" name="Content Placeholder 2"/>
          <p:cNvSpPr>
            <a:spLocks noGrp="1"/>
          </p:cNvSpPr>
          <p:nvPr>
            <p:ph idx="1"/>
          </p:nvPr>
        </p:nvSpPr>
        <p:spPr>
          <a:xfrm>
            <a:off x="1981200" y="990600"/>
            <a:ext cx="8229600" cy="5638800"/>
          </a:xfrm>
        </p:spPr>
        <p:txBody>
          <a:bodyPr/>
          <a:lstStyle/>
          <a:p>
            <a:pPr>
              <a:defRPr/>
            </a:pPr>
            <a:r>
              <a:rPr lang="en-US" sz="2400" dirty="0">
                <a:latin typeface="Times New Roman" pitchFamily="18" charset="0"/>
                <a:cs typeface="Times New Roman" pitchFamily="18" charset="0"/>
              </a:rPr>
              <a:t>The largest fluke that infects humans</a:t>
            </a: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Also known as the giant intestinal fluke</a:t>
            </a: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It has a typical life cycle </a:t>
            </a: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Human ingest the encysted larval stage (</a:t>
            </a:r>
            <a:r>
              <a:rPr lang="en-US" sz="2400" b="1" dirty="0" err="1">
                <a:solidFill>
                  <a:srgbClr val="00B0F0"/>
                </a:solidFill>
                <a:latin typeface="Times New Roman" pitchFamily="18" charset="0"/>
                <a:cs typeface="Times New Roman" pitchFamily="18" charset="0"/>
              </a:rPr>
              <a:t>metacercaria</a:t>
            </a:r>
            <a:r>
              <a:rPr lang="en-US" sz="2400" dirty="0">
                <a:latin typeface="Times New Roman" pitchFamily="18" charset="0"/>
                <a:cs typeface="Times New Roman" pitchFamily="18" charset="0"/>
              </a:rPr>
              <a:t>) when they peel the husks from aquatic vegetation (</a:t>
            </a:r>
            <a:r>
              <a:rPr lang="en-US" sz="2400" b="1" dirty="0">
                <a:solidFill>
                  <a:srgbClr val="CC0099"/>
                </a:solidFill>
                <a:latin typeface="Times New Roman" pitchFamily="18" charset="0"/>
                <a:cs typeface="Times New Roman" pitchFamily="18" charset="0"/>
              </a:rPr>
              <a:t>water chestnuts</a:t>
            </a:r>
            <a:r>
              <a:rPr lang="en-US" sz="2400" dirty="0">
                <a:latin typeface="Times New Roman" pitchFamily="18" charset="0"/>
                <a:cs typeface="Times New Roman" pitchFamily="18" charset="0"/>
              </a:rPr>
              <a:t>) with the teeth.</a:t>
            </a:r>
          </a:p>
          <a:p>
            <a:pPr marL="0" indent="0">
              <a:buNone/>
              <a:defRPr/>
            </a:pPr>
            <a:r>
              <a:rPr lang="en-US" sz="2400" dirty="0">
                <a:latin typeface="Times New Roman" pitchFamily="18" charset="0"/>
                <a:cs typeface="Times New Roman" pitchFamily="18" charset="0"/>
              </a:rPr>
              <a:t> </a:t>
            </a:r>
          </a:p>
          <a:p>
            <a:pPr>
              <a:defRPr/>
            </a:pPr>
            <a:r>
              <a:rPr lang="en-US" sz="2400" dirty="0" err="1">
                <a:latin typeface="Times New Roman" pitchFamily="18" charset="0"/>
                <a:cs typeface="Times New Roman" pitchFamily="18" charset="0"/>
              </a:rPr>
              <a:t>Metacercariae</a:t>
            </a:r>
            <a:r>
              <a:rPr lang="en-US" sz="2400" dirty="0">
                <a:latin typeface="Times New Roman" pitchFamily="18" charset="0"/>
                <a:cs typeface="Times New Roman" pitchFamily="18" charset="0"/>
              </a:rPr>
              <a:t> are scraped from the husk, swallowed and develop into immature flukes in the duodenum. </a:t>
            </a:r>
          </a:p>
          <a:p>
            <a:pPr>
              <a:defRPr/>
            </a:pPr>
            <a:endParaRPr lang="en-US" sz="2400" dirty="0"/>
          </a:p>
        </p:txBody>
      </p:sp>
    </p:spTree>
    <p:custDataLst>
      <p:tags r:id="rId1"/>
    </p:custDataLst>
    <p:extLst>
      <p:ext uri="{BB962C8B-B14F-4D97-AF65-F5344CB8AC3E}">
        <p14:creationId xmlns:p14="http://schemas.microsoft.com/office/powerpoint/2010/main" val="183743027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Image result for Slide of Fasciolopsis bu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2057400"/>
            <a:ext cx="3916363"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Image result for Slide of Fasciolopsis bus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0700" y="2286000"/>
            <a:ext cx="5011738"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86200" y="685800"/>
            <a:ext cx="3429000" cy="609600"/>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i="1" dirty="0" err="1">
                <a:solidFill>
                  <a:prstClr val="white"/>
                </a:solidFill>
                <a:latin typeface="Times New Roman" pitchFamily="18" charset="0"/>
                <a:cs typeface="Times New Roman" pitchFamily="18" charset="0"/>
              </a:rPr>
              <a:t>Fasciolopsis</a:t>
            </a:r>
            <a:r>
              <a:rPr lang="en-US" sz="3200" b="1" i="1" dirty="0">
                <a:solidFill>
                  <a:prstClr val="white"/>
                </a:solidFill>
                <a:latin typeface="Times New Roman" pitchFamily="18" charset="0"/>
                <a:cs typeface="Times New Roman" pitchFamily="18" charset="0"/>
              </a:rPr>
              <a:t> </a:t>
            </a:r>
            <a:r>
              <a:rPr lang="en-US" sz="3200" b="1" i="1" dirty="0" err="1">
                <a:solidFill>
                  <a:prstClr val="white"/>
                </a:solidFill>
                <a:latin typeface="Times New Roman" pitchFamily="18" charset="0"/>
                <a:cs typeface="Times New Roman" pitchFamily="18" charset="0"/>
              </a:rPr>
              <a:t>buski</a:t>
            </a:r>
            <a:endParaRPr lang="en-US" sz="3200" b="1" i="1" dirty="0">
              <a:solidFill>
                <a:prstClr val="white"/>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99716654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600200"/>
            <a:ext cx="8229600" cy="4953000"/>
          </a:xfrm>
        </p:spPr>
        <p:txBody>
          <a:bodyPr/>
          <a:lstStyle/>
          <a:p>
            <a:pPr eaLnBrk="1" hangingPunct="1">
              <a:lnSpc>
                <a:spcPct val="90000"/>
              </a:lnSpc>
              <a:defRPr/>
            </a:pPr>
            <a:r>
              <a:rPr lang="en-ZW" sz="2400" dirty="0">
                <a:latin typeface="Times New Roman" pitchFamily="18" charset="0"/>
                <a:cs typeface="Times New Roman" pitchFamily="18" charset="0"/>
              </a:rPr>
              <a:t>The flukes attach to the mucosa of the small intestine with two muscular suckers</a:t>
            </a:r>
          </a:p>
          <a:p>
            <a:pPr eaLnBrk="1" hangingPunct="1">
              <a:lnSpc>
                <a:spcPct val="90000"/>
              </a:lnSpc>
              <a:defRPr/>
            </a:pPr>
            <a:endParaRPr lang="en-ZW" sz="2400" dirty="0">
              <a:latin typeface="Times New Roman" pitchFamily="18" charset="0"/>
              <a:cs typeface="Times New Roman" pitchFamily="18" charset="0"/>
            </a:endParaRPr>
          </a:p>
          <a:p>
            <a:pPr eaLnBrk="1" hangingPunct="1">
              <a:lnSpc>
                <a:spcPct val="90000"/>
              </a:lnSpc>
              <a:defRPr/>
            </a:pPr>
            <a:r>
              <a:rPr lang="en-ZW" sz="2400" dirty="0">
                <a:latin typeface="Times New Roman" pitchFamily="18" charset="0"/>
                <a:cs typeface="Times New Roman" pitchFamily="18" charset="0"/>
              </a:rPr>
              <a:t>They develop into adult form and undergo </a:t>
            </a:r>
            <a:r>
              <a:rPr lang="en-ZW" sz="2400" b="1" dirty="0">
                <a:solidFill>
                  <a:srgbClr val="00CCFF"/>
                </a:solidFill>
                <a:latin typeface="Times New Roman" pitchFamily="18" charset="0"/>
                <a:cs typeface="Times New Roman" pitchFamily="18" charset="0"/>
              </a:rPr>
              <a:t>self fertilization</a:t>
            </a:r>
          </a:p>
          <a:p>
            <a:pPr eaLnBrk="1" hangingPunct="1">
              <a:lnSpc>
                <a:spcPct val="90000"/>
              </a:lnSpc>
              <a:defRPr/>
            </a:pPr>
            <a:endParaRPr lang="en-ZW" sz="2400" dirty="0">
              <a:latin typeface="Times New Roman" pitchFamily="18" charset="0"/>
              <a:cs typeface="Times New Roman" pitchFamily="18" charset="0"/>
            </a:endParaRPr>
          </a:p>
          <a:p>
            <a:pPr eaLnBrk="1" hangingPunct="1">
              <a:lnSpc>
                <a:spcPct val="90000"/>
              </a:lnSpc>
              <a:defRPr/>
            </a:pPr>
            <a:r>
              <a:rPr lang="en-ZW" sz="2400" dirty="0">
                <a:latin typeface="Times New Roman" pitchFamily="18" charset="0"/>
                <a:cs typeface="Times New Roman" pitchFamily="18" charset="0"/>
              </a:rPr>
              <a:t>Egg production is initiated 3 months after infection with the </a:t>
            </a:r>
            <a:r>
              <a:rPr lang="en-ZW" sz="2400" dirty="0" err="1">
                <a:latin typeface="Times New Roman" pitchFamily="18" charset="0"/>
                <a:cs typeface="Times New Roman" pitchFamily="18" charset="0"/>
              </a:rPr>
              <a:t>metacercariae</a:t>
            </a:r>
            <a:endParaRPr lang="en-ZW" sz="2400" dirty="0">
              <a:latin typeface="Times New Roman" pitchFamily="18" charset="0"/>
              <a:cs typeface="Times New Roman" pitchFamily="18" charset="0"/>
            </a:endParaRPr>
          </a:p>
          <a:p>
            <a:pPr eaLnBrk="1" hangingPunct="1">
              <a:lnSpc>
                <a:spcPct val="90000"/>
              </a:lnSpc>
              <a:defRPr/>
            </a:pPr>
            <a:endParaRPr lang="en-ZW" sz="2400" dirty="0">
              <a:latin typeface="Times New Roman" pitchFamily="18" charset="0"/>
              <a:cs typeface="Times New Roman" pitchFamily="18" charset="0"/>
            </a:endParaRPr>
          </a:p>
          <a:p>
            <a:pPr eaLnBrk="1" hangingPunct="1">
              <a:lnSpc>
                <a:spcPct val="90000"/>
              </a:lnSpc>
              <a:defRPr/>
            </a:pPr>
            <a:r>
              <a:rPr lang="en-ZW" sz="2400" dirty="0">
                <a:latin typeface="Times New Roman" pitchFamily="18" charset="0"/>
                <a:cs typeface="Times New Roman" pitchFamily="18" charset="0"/>
              </a:rPr>
              <a:t>The </a:t>
            </a:r>
            <a:r>
              <a:rPr lang="en-ZW" sz="2400" dirty="0" err="1">
                <a:latin typeface="Times New Roman" pitchFamily="18" charset="0"/>
                <a:cs typeface="Times New Roman" pitchFamily="18" charset="0"/>
              </a:rPr>
              <a:t>operculated</a:t>
            </a:r>
            <a:r>
              <a:rPr lang="en-ZW" sz="2400" dirty="0">
                <a:latin typeface="Times New Roman" pitchFamily="18" charset="0"/>
                <a:cs typeface="Times New Roman" pitchFamily="18" charset="0"/>
              </a:rPr>
              <a:t> eggs pass in </a:t>
            </a:r>
            <a:r>
              <a:rPr lang="en-ZW" sz="2400" dirty="0" err="1">
                <a:latin typeface="Times New Roman" pitchFamily="18" charset="0"/>
                <a:cs typeface="Times New Roman" pitchFamily="18" charset="0"/>
              </a:rPr>
              <a:t>feaces</a:t>
            </a:r>
            <a:r>
              <a:rPr lang="en-ZW" sz="2400" dirty="0">
                <a:latin typeface="Times New Roman" pitchFamily="18" charset="0"/>
                <a:cs typeface="Times New Roman" pitchFamily="18" charset="0"/>
              </a:rPr>
              <a:t> to water.</a:t>
            </a:r>
          </a:p>
          <a:p>
            <a:pPr eaLnBrk="1" hangingPunct="1">
              <a:lnSpc>
                <a:spcPct val="90000"/>
              </a:lnSpc>
              <a:defRPr/>
            </a:pPr>
            <a:endParaRPr lang="en-ZW" sz="2400" dirty="0">
              <a:latin typeface="Times New Roman" pitchFamily="18" charset="0"/>
              <a:cs typeface="Times New Roman" pitchFamily="18" charset="0"/>
            </a:endParaRPr>
          </a:p>
          <a:p>
            <a:pPr eaLnBrk="1" hangingPunct="1">
              <a:lnSpc>
                <a:spcPct val="90000"/>
              </a:lnSpc>
              <a:defRPr/>
            </a:pPr>
            <a:r>
              <a:rPr lang="en-ZW" sz="2400" dirty="0">
                <a:latin typeface="Times New Roman" pitchFamily="18" charset="0"/>
                <a:cs typeface="Times New Roman" pitchFamily="18" charset="0"/>
              </a:rPr>
              <a:t>In water the operculum at the top of the egg shell pops open liberating a free swimming larval stage (</a:t>
            </a:r>
            <a:r>
              <a:rPr lang="en-ZW" sz="2400" b="1" dirty="0" err="1">
                <a:solidFill>
                  <a:srgbClr val="00CCFF"/>
                </a:solidFill>
                <a:latin typeface="Times New Roman" pitchFamily="18" charset="0"/>
                <a:cs typeface="Times New Roman" pitchFamily="18" charset="0"/>
              </a:rPr>
              <a:t>miracidium</a:t>
            </a:r>
            <a:r>
              <a:rPr lang="en-ZW" sz="2400" dirty="0">
                <a:latin typeface="Times New Roman" pitchFamily="18" charset="0"/>
                <a:cs typeface="Times New Roman" pitchFamily="18" charset="0"/>
              </a:rPr>
              <a:t>)</a:t>
            </a:r>
          </a:p>
          <a:p>
            <a:pPr marL="0" indent="0">
              <a:buNone/>
              <a:defRPr/>
            </a:pPr>
            <a:endParaRPr lang="en-US" dirty="0"/>
          </a:p>
        </p:txBody>
      </p:sp>
      <p:sp>
        <p:nvSpPr>
          <p:cNvPr id="47107" name="Title 1"/>
          <p:cNvSpPr>
            <a:spLocks noGrp="1"/>
          </p:cNvSpPr>
          <p:nvPr>
            <p:ph type="title"/>
          </p:nvPr>
        </p:nvSpPr>
        <p:spPr>
          <a:solidFill>
            <a:srgbClr val="00CCFF"/>
          </a:solidFill>
        </p:spPr>
        <p:txBody>
          <a:bodyPr/>
          <a:lstStyle/>
          <a:p>
            <a:r>
              <a:rPr lang="en-US" i="1">
                <a:solidFill>
                  <a:schemeClr val="bg1"/>
                </a:solidFill>
              </a:rPr>
              <a:t>F. buski</a:t>
            </a:r>
          </a:p>
        </p:txBody>
      </p:sp>
    </p:spTree>
    <p:custDataLst>
      <p:tags r:id="rId1"/>
    </p:custDataLst>
    <p:extLst>
      <p:ext uri="{BB962C8B-B14F-4D97-AF65-F5344CB8AC3E}">
        <p14:creationId xmlns:p14="http://schemas.microsoft.com/office/powerpoint/2010/main" val="407569730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143000"/>
            <a:ext cx="8991600" cy="5486400"/>
          </a:xfrm>
        </p:spPr>
        <p:txBody>
          <a:bodyPr/>
          <a:lstStyle/>
          <a:p>
            <a:pPr eaLnBrk="1" hangingPunct="1">
              <a:lnSpc>
                <a:spcPct val="90000"/>
              </a:lnSpc>
              <a:defRPr/>
            </a:pPr>
            <a:r>
              <a:rPr lang="en-ZW" dirty="0" err="1">
                <a:latin typeface="Times New Roman" pitchFamily="18" charset="0"/>
                <a:cs typeface="Times New Roman" pitchFamily="18" charset="0"/>
              </a:rPr>
              <a:t>Miracidia</a:t>
            </a:r>
            <a:r>
              <a:rPr lang="en-ZW" dirty="0">
                <a:latin typeface="Times New Roman" pitchFamily="18" charset="0"/>
                <a:cs typeface="Times New Roman" pitchFamily="18" charset="0"/>
              </a:rPr>
              <a:t> produce lytic substances that allow penetration of the soft tissues of snails.</a:t>
            </a:r>
          </a:p>
          <a:p>
            <a:pPr marL="0" indent="0">
              <a:lnSpc>
                <a:spcPct val="90000"/>
              </a:lnSpc>
              <a:buNone/>
              <a:defRPr/>
            </a:pPr>
            <a:r>
              <a:rPr lang="en-ZW" dirty="0">
                <a:latin typeface="Times New Roman" pitchFamily="18" charset="0"/>
                <a:cs typeface="Times New Roman" pitchFamily="18" charset="0"/>
              </a:rPr>
              <a:t> </a:t>
            </a:r>
          </a:p>
          <a:p>
            <a:pPr eaLnBrk="1" hangingPunct="1">
              <a:lnSpc>
                <a:spcPct val="90000"/>
              </a:lnSpc>
              <a:defRPr/>
            </a:pPr>
            <a:r>
              <a:rPr lang="en-ZW" dirty="0">
                <a:latin typeface="Times New Roman" pitchFamily="18" charset="0"/>
                <a:cs typeface="Times New Roman" pitchFamily="18" charset="0"/>
              </a:rPr>
              <a:t>In the snail tissue the </a:t>
            </a:r>
            <a:r>
              <a:rPr lang="en-ZW" dirty="0" err="1">
                <a:latin typeface="Times New Roman" pitchFamily="18" charset="0"/>
                <a:cs typeface="Times New Roman" pitchFamily="18" charset="0"/>
              </a:rPr>
              <a:t>miracidia</a:t>
            </a:r>
            <a:r>
              <a:rPr lang="en-ZW" dirty="0">
                <a:latin typeface="Times New Roman" pitchFamily="18" charset="0"/>
                <a:cs typeface="Times New Roman" pitchFamily="18" charset="0"/>
              </a:rPr>
              <a:t> develops through a series of stages by asexual germ cell propagation</a:t>
            </a:r>
          </a:p>
          <a:p>
            <a:pPr marL="0" indent="0">
              <a:lnSpc>
                <a:spcPct val="90000"/>
              </a:lnSpc>
              <a:buNone/>
              <a:defRPr/>
            </a:pPr>
            <a:endParaRPr lang="en-ZW" dirty="0">
              <a:latin typeface="Times New Roman" pitchFamily="18" charset="0"/>
              <a:cs typeface="Times New Roman" pitchFamily="18" charset="0"/>
            </a:endParaRPr>
          </a:p>
          <a:p>
            <a:pPr eaLnBrk="1" hangingPunct="1">
              <a:lnSpc>
                <a:spcPct val="90000"/>
              </a:lnSpc>
              <a:defRPr/>
            </a:pPr>
            <a:r>
              <a:rPr lang="en-ZW" dirty="0">
                <a:latin typeface="Times New Roman" pitchFamily="18" charset="0"/>
                <a:cs typeface="Times New Roman" pitchFamily="18" charset="0"/>
              </a:rPr>
              <a:t>The final stage </a:t>
            </a:r>
            <a:r>
              <a:rPr lang="en-ZW" dirty="0" err="1">
                <a:latin typeface="Times New Roman" pitchFamily="18" charset="0"/>
                <a:cs typeface="Times New Roman" pitchFamily="18" charset="0"/>
              </a:rPr>
              <a:t>cercariae</a:t>
            </a:r>
            <a:r>
              <a:rPr lang="en-ZW" dirty="0">
                <a:latin typeface="Times New Roman" pitchFamily="18" charset="0"/>
                <a:cs typeface="Times New Roman" pitchFamily="18" charset="0"/>
              </a:rPr>
              <a:t> in the snail is a free swimming form that after release from the snail, </a:t>
            </a:r>
            <a:r>
              <a:rPr lang="en-ZW" b="1" dirty="0">
                <a:solidFill>
                  <a:srgbClr val="CC0099"/>
                </a:solidFill>
                <a:latin typeface="Times New Roman" pitchFamily="18" charset="0"/>
                <a:cs typeface="Times New Roman" pitchFamily="18" charset="0"/>
              </a:rPr>
              <a:t>encysts</a:t>
            </a:r>
            <a:r>
              <a:rPr lang="en-ZW" dirty="0">
                <a:latin typeface="Times New Roman" pitchFamily="18" charset="0"/>
                <a:cs typeface="Times New Roman" pitchFamily="18" charset="0"/>
              </a:rPr>
              <a:t> on the aquatic vegetation becoming </a:t>
            </a:r>
            <a:r>
              <a:rPr lang="en-ZW" b="1" dirty="0" err="1">
                <a:solidFill>
                  <a:srgbClr val="00CCFF"/>
                </a:solidFill>
                <a:latin typeface="Times New Roman" pitchFamily="18" charset="0"/>
                <a:cs typeface="Times New Roman" pitchFamily="18" charset="0"/>
              </a:rPr>
              <a:t>metacercariae</a:t>
            </a:r>
            <a:r>
              <a:rPr lang="en-ZW" dirty="0">
                <a:latin typeface="Times New Roman" pitchFamily="18" charset="0"/>
                <a:cs typeface="Times New Roman" pitchFamily="18" charset="0"/>
              </a:rPr>
              <a:t> or infective stage.</a:t>
            </a:r>
          </a:p>
          <a:p>
            <a:pPr eaLnBrk="1" hangingPunct="1">
              <a:lnSpc>
                <a:spcPct val="90000"/>
              </a:lnSpc>
              <a:defRPr/>
            </a:pPr>
            <a:endParaRPr lang="en-ZW" dirty="0">
              <a:latin typeface="Times New Roman" pitchFamily="18" charset="0"/>
              <a:cs typeface="Times New Roman" pitchFamily="18" charset="0"/>
            </a:endParaRPr>
          </a:p>
          <a:p>
            <a:pPr eaLnBrk="1" hangingPunct="1">
              <a:lnSpc>
                <a:spcPct val="90000"/>
              </a:lnSpc>
              <a:defRPr/>
            </a:pPr>
            <a:endParaRPr lang="en-ZW" dirty="0">
              <a:latin typeface="Times New Roman" pitchFamily="18" charset="0"/>
              <a:cs typeface="Times New Roman" pitchFamily="18" charset="0"/>
            </a:endParaRPr>
          </a:p>
          <a:p>
            <a:pPr>
              <a:defRPr/>
            </a:pPr>
            <a:endParaRPr lang="en-US" dirty="0"/>
          </a:p>
        </p:txBody>
      </p:sp>
      <p:sp>
        <p:nvSpPr>
          <p:cNvPr id="48131" name="Title 1"/>
          <p:cNvSpPr>
            <a:spLocks noGrp="1"/>
          </p:cNvSpPr>
          <p:nvPr>
            <p:ph type="title"/>
          </p:nvPr>
        </p:nvSpPr>
        <p:spPr>
          <a:xfrm>
            <a:off x="1981200" y="152401"/>
            <a:ext cx="8229600" cy="868363"/>
          </a:xfrm>
          <a:solidFill>
            <a:srgbClr val="00CCFF"/>
          </a:solidFill>
        </p:spPr>
        <p:txBody>
          <a:bodyPr/>
          <a:lstStyle/>
          <a:p>
            <a:r>
              <a:rPr lang="en-US" i="1">
                <a:solidFill>
                  <a:schemeClr val="bg1"/>
                </a:solidFill>
              </a:rPr>
              <a:t>F. buski</a:t>
            </a:r>
          </a:p>
        </p:txBody>
      </p:sp>
    </p:spTree>
    <p:custDataLst>
      <p:tags r:id="rId1"/>
    </p:custDataLst>
    <p:extLst>
      <p:ext uri="{BB962C8B-B14F-4D97-AF65-F5344CB8AC3E}">
        <p14:creationId xmlns:p14="http://schemas.microsoft.com/office/powerpoint/2010/main" val="17607517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4"/>
          <p:cNvSpPr>
            <a:spLocks noGrp="1" noChangeArrowheads="1"/>
          </p:cNvSpPr>
          <p:nvPr>
            <p:ph type="title"/>
          </p:nvPr>
        </p:nvSpPr>
        <p:spPr>
          <a:xfrm>
            <a:off x="1981200" y="0"/>
            <a:ext cx="8229600" cy="838200"/>
          </a:xfrm>
        </p:spPr>
        <p:txBody>
          <a:bodyPr/>
          <a:lstStyle/>
          <a:p>
            <a:pPr eaLnBrk="1" hangingPunct="1"/>
            <a:r>
              <a:rPr lang="en-ZW" sz="3600" b="1"/>
              <a:t>Life cycle (biology) of </a:t>
            </a:r>
            <a:r>
              <a:rPr lang="en-ZW" sz="3600" b="1" i="1"/>
              <a:t>F. buski</a:t>
            </a:r>
            <a:endParaRPr lang="en-GB" sz="3600" b="1" i="1"/>
          </a:p>
        </p:txBody>
      </p:sp>
      <p:pic>
        <p:nvPicPr>
          <p:cNvPr id="51203" name="Picture 6" descr="Fasciolopsis-l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96060597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981200" y="13856"/>
            <a:ext cx="8229600" cy="900545"/>
          </a:xfrm>
          <a:solidFill>
            <a:srgbClr val="00CCFF"/>
          </a:solidFill>
        </p:spPr>
        <p:txBody>
          <a:bodyPr/>
          <a:lstStyle/>
          <a:p>
            <a:pPr eaLnBrk="1" hangingPunct="1"/>
            <a:r>
              <a:rPr lang="en-ZW" sz="3600" b="1" dirty="0">
                <a:solidFill>
                  <a:schemeClr val="bg1"/>
                </a:solidFill>
                <a:latin typeface="Times New Roman" pitchFamily="18" charset="0"/>
                <a:cs typeface="Times New Roman" pitchFamily="18" charset="0"/>
              </a:rPr>
              <a:t>Clinical syndromes</a:t>
            </a:r>
            <a:endParaRPr lang="en-GB" sz="3600" b="1" dirty="0">
              <a:solidFill>
                <a:schemeClr val="bg1"/>
              </a:solidFill>
              <a:latin typeface="Times New Roman" pitchFamily="18" charset="0"/>
              <a:cs typeface="Times New Roman" pitchFamily="18" charset="0"/>
            </a:endParaRPr>
          </a:p>
        </p:txBody>
      </p:sp>
      <p:sp>
        <p:nvSpPr>
          <p:cNvPr id="52227" name="Rectangle 3"/>
          <p:cNvSpPr>
            <a:spLocks noGrp="1" noChangeArrowheads="1"/>
          </p:cNvSpPr>
          <p:nvPr>
            <p:ph type="body" idx="1"/>
          </p:nvPr>
        </p:nvSpPr>
        <p:spPr>
          <a:xfrm>
            <a:off x="1981200" y="1143000"/>
            <a:ext cx="8229600" cy="5715000"/>
          </a:xfrm>
        </p:spPr>
        <p:txBody>
          <a:bodyPr/>
          <a:lstStyle/>
          <a:p>
            <a:pPr eaLnBrk="1" hangingPunct="1"/>
            <a:r>
              <a:rPr lang="en-ZW" sz="2400" dirty="0">
                <a:latin typeface="Times New Roman" pitchFamily="18" charset="0"/>
                <a:cs typeface="Times New Roman" pitchFamily="18" charset="0"/>
              </a:rPr>
              <a:t>The symptoms are related to worm burden in small intestines.</a:t>
            </a:r>
          </a:p>
          <a:p>
            <a:pPr marL="0" indent="0">
              <a:buNone/>
            </a:pPr>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Attachment of the flukes to the small intestines may produce inflammation , ulceration  and haemorrhage.</a:t>
            </a:r>
          </a:p>
          <a:p>
            <a:pPr marL="0" indent="0">
              <a:buNone/>
            </a:pPr>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 </a:t>
            </a:r>
            <a:r>
              <a:rPr lang="en-GB" sz="2400" dirty="0">
                <a:latin typeface="Times New Roman" pitchFamily="18" charset="0"/>
                <a:cs typeface="Times New Roman" pitchFamily="18" charset="0"/>
              </a:rPr>
              <a:t>Severe infection produce abdominal discomfort similar to that of duodenal ulcer and causes diarrhoea</a:t>
            </a:r>
          </a:p>
          <a:p>
            <a:pPr eaLnBrk="1" hangingPunct="1"/>
            <a:endParaRPr lang="en-GB" sz="2400" dirty="0">
              <a:latin typeface="Times New Roman" pitchFamily="18" charset="0"/>
              <a:cs typeface="Times New Roman" pitchFamily="18" charset="0"/>
            </a:endParaRPr>
          </a:p>
          <a:p>
            <a:pPr eaLnBrk="1" hangingPunct="1"/>
            <a:r>
              <a:rPr lang="en-GB" sz="2400" dirty="0" err="1">
                <a:latin typeface="Times New Roman" pitchFamily="18" charset="0"/>
                <a:cs typeface="Times New Roman" pitchFamily="18" charset="0"/>
              </a:rPr>
              <a:t>Malabsorption</a:t>
            </a:r>
            <a:r>
              <a:rPr lang="en-GB" sz="2400" dirty="0">
                <a:latin typeface="Times New Roman" pitchFamily="18" charset="0"/>
                <a:cs typeface="Times New Roman" pitchFamily="18" charset="0"/>
              </a:rPr>
              <a:t> syndrome similar to giardia is common</a:t>
            </a:r>
          </a:p>
          <a:p>
            <a:pPr marL="0" indent="0">
              <a:buNone/>
            </a:pPr>
            <a:r>
              <a:rPr lang="en-GB" sz="2400" dirty="0">
                <a:latin typeface="Times New Roman" pitchFamily="18" charset="0"/>
                <a:cs typeface="Times New Roman" pitchFamily="18" charset="0"/>
              </a:rPr>
              <a:t> </a:t>
            </a:r>
          </a:p>
          <a:p>
            <a:pPr eaLnBrk="1" hangingPunct="1"/>
            <a:r>
              <a:rPr lang="en-GB" sz="2400" dirty="0">
                <a:latin typeface="Times New Roman" pitchFamily="18" charset="0"/>
                <a:cs typeface="Times New Roman" pitchFamily="18" charset="0"/>
              </a:rPr>
              <a:t>Intestinal obstruction can occur</a:t>
            </a:r>
          </a:p>
          <a:p>
            <a:pPr marL="0" indent="0">
              <a:buNone/>
            </a:pPr>
            <a:endParaRPr lang="en-GB" sz="2400" dirty="0">
              <a:latin typeface="Times New Roman" pitchFamily="18" charset="0"/>
              <a:cs typeface="Times New Roman" pitchFamily="18" charset="0"/>
            </a:endParaRPr>
          </a:p>
          <a:p>
            <a:pPr eaLnBrk="1" hangingPunct="1"/>
            <a:r>
              <a:rPr lang="en-GB" sz="2400" dirty="0">
                <a:latin typeface="Times New Roman" pitchFamily="18" charset="0"/>
                <a:cs typeface="Times New Roman" pitchFamily="18" charset="0"/>
              </a:rPr>
              <a:t>Death rarely occur</a:t>
            </a:r>
          </a:p>
        </p:txBody>
      </p:sp>
    </p:spTree>
    <p:custDataLst>
      <p:tags r:id="rId1"/>
    </p:custDataLst>
    <p:extLst>
      <p:ext uri="{BB962C8B-B14F-4D97-AF65-F5344CB8AC3E}">
        <p14:creationId xmlns:p14="http://schemas.microsoft.com/office/powerpoint/2010/main" val="94493303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solidFill>
            <a:srgbClr val="00CCFF"/>
          </a:solidFill>
        </p:spPr>
        <p:txBody>
          <a:bodyPr/>
          <a:lstStyle/>
          <a:p>
            <a:pPr eaLnBrk="1" hangingPunct="1"/>
            <a:r>
              <a:rPr lang="en-ZW" sz="3600" b="1" dirty="0">
                <a:solidFill>
                  <a:schemeClr val="bg1"/>
                </a:solidFill>
                <a:latin typeface="Times New Roman" pitchFamily="18" charset="0"/>
                <a:cs typeface="Times New Roman" pitchFamily="18" charset="0"/>
              </a:rPr>
              <a:t>Diagnosis</a:t>
            </a:r>
            <a:endParaRPr lang="en-GB" sz="3600" b="1" dirty="0">
              <a:solidFill>
                <a:schemeClr val="bg1"/>
              </a:solidFill>
              <a:latin typeface="Times New Roman" pitchFamily="18" charset="0"/>
              <a:cs typeface="Times New Roman" pitchFamily="18" charset="0"/>
            </a:endParaRPr>
          </a:p>
        </p:txBody>
      </p:sp>
      <p:sp>
        <p:nvSpPr>
          <p:cNvPr id="53251" name="Rectangle 3"/>
          <p:cNvSpPr>
            <a:spLocks noGrp="1" noChangeArrowheads="1"/>
          </p:cNvSpPr>
          <p:nvPr>
            <p:ph type="body" idx="1"/>
          </p:nvPr>
        </p:nvSpPr>
        <p:spPr>
          <a:xfrm>
            <a:off x="1981200" y="1600200"/>
            <a:ext cx="8458200" cy="5029200"/>
          </a:xfrm>
        </p:spPr>
        <p:txBody>
          <a:bodyPr/>
          <a:lstStyle/>
          <a:p>
            <a:pPr eaLnBrk="1" hangingPunct="1"/>
            <a:r>
              <a:rPr lang="en-ZW" sz="2400" dirty="0">
                <a:latin typeface="Times New Roman" pitchFamily="18" charset="0"/>
                <a:cs typeface="Times New Roman" pitchFamily="18" charset="0"/>
              </a:rPr>
              <a:t>Identifying of </a:t>
            </a:r>
            <a:r>
              <a:rPr lang="en-ZW" sz="2400" i="1" dirty="0" err="1">
                <a:latin typeface="Times New Roman" pitchFamily="18" charset="0"/>
                <a:cs typeface="Times New Roman" pitchFamily="18" charset="0"/>
              </a:rPr>
              <a:t>Fasciola</a:t>
            </a:r>
            <a:r>
              <a:rPr lang="en-ZW" sz="2400" i="1" dirty="0">
                <a:latin typeface="Times New Roman" pitchFamily="18" charset="0"/>
                <a:cs typeface="Times New Roman" pitchFamily="18" charset="0"/>
              </a:rPr>
              <a:t> </a:t>
            </a:r>
            <a:r>
              <a:rPr lang="en-ZW" sz="2400" i="1" dirty="0" err="1">
                <a:latin typeface="Times New Roman" pitchFamily="18" charset="0"/>
                <a:cs typeface="Times New Roman" pitchFamily="18" charset="0"/>
              </a:rPr>
              <a:t>buski</a:t>
            </a:r>
            <a:r>
              <a:rPr lang="en-ZW" sz="2400" dirty="0">
                <a:latin typeface="Times New Roman" pitchFamily="18" charset="0"/>
                <a:cs typeface="Times New Roman" pitchFamily="18" charset="0"/>
              </a:rPr>
              <a:t> eggs in stool under the microscope</a:t>
            </a:r>
          </a:p>
          <a:p>
            <a:pPr marL="0" indent="0">
              <a:buNone/>
            </a:pPr>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Stool examination reveals the large, golden, bile-stained eggs with an operculum on the top</a:t>
            </a:r>
          </a:p>
          <a:p>
            <a:pPr eaLnBrk="1" hangingPunct="1">
              <a:buFontTx/>
              <a:buNone/>
            </a:pPr>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But it is difficult to distinguish eggs of </a:t>
            </a:r>
            <a:r>
              <a:rPr lang="en-ZW" sz="2400" i="1" dirty="0">
                <a:latin typeface="Times New Roman" pitchFamily="18" charset="0"/>
                <a:cs typeface="Times New Roman" pitchFamily="18" charset="0"/>
              </a:rPr>
              <a:t>F. </a:t>
            </a:r>
            <a:r>
              <a:rPr lang="en-ZW" sz="2400" i="1" dirty="0" err="1">
                <a:latin typeface="Times New Roman" pitchFamily="18" charset="0"/>
                <a:cs typeface="Times New Roman" pitchFamily="18" charset="0"/>
              </a:rPr>
              <a:t>buski</a:t>
            </a:r>
            <a:r>
              <a:rPr lang="en-ZW" sz="2400" dirty="0">
                <a:latin typeface="Times New Roman" pitchFamily="18" charset="0"/>
                <a:cs typeface="Times New Roman" pitchFamily="18" charset="0"/>
              </a:rPr>
              <a:t> from those of </a:t>
            </a:r>
            <a:r>
              <a:rPr lang="en-ZW" sz="2400" i="1" dirty="0">
                <a:latin typeface="Times New Roman" pitchFamily="18" charset="0"/>
                <a:cs typeface="Times New Roman" pitchFamily="18" charset="0"/>
              </a:rPr>
              <a:t>F. hepatica </a:t>
            </a:r>
            <a:r>
              <a:rPr lang="en-ZW" sz="2400" dirty="0">
                <a:latin typeface="Times New Roman" pitchFamily="18" charset="0"/>
                <a:cs typeface="Times New Roman" pitchFamily="18" charset="0"/>
              </a:rPr>
              <a:t>using microscopy.</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The eggs from the two species are very similar.</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Rarely adult flukes are found in the stool</a:t>
            </a:r>
            <a:endParaRPr lang="en-GB"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0244871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81200" y="0"/>
            <a:ext cx="8229600" cy="838200"/>
          </a:xfrm>
          <a:solidFill>
            <a:srgbClr val="00CCFF"/>
          </a:solidFill>
        </p:spPr>
        <p:txBody>
          <a:bodyPr/>
          <a:lstStyle/>
          <a:p>
            <a:pPr eaLnBrk="1" hangingPunct="1"/>
            <a:r>
              <a:rPr lang="en-ZW" i="1" dirty="0">
                <a:solidFill>
                  <a:schemeClr val="bg1"/>
                </a:solidFill>
              </a:rPr>
              <a:t>F. </a:t>
            </a:r>
            <a:r>
              <a:rPr lang="en-ZW" i="1" dirty="0" err="1">
                <a:solidFill>
                  <a:schemeClr val="bg1"/>
                </a:solidFill>
              </a:rPr>
              <a:t>buski</a:t>
            </a:r>
            <a:endParaRPr lang="en-GB" i="1" dirty="0">
              <a:solidFill>
                <a:schemeClr val="bg1"/>
              </a:solidFill>
            </a:endParaRPr>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055" y="838200"/>
            <a:ext cx="7181272"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p:cNvSpPr txBox="1">
            <a:spLocks noChangeArrowheads="1"/>
          </p:cNvSpPr>
          <p:nvPr/>
        </p:nvSpPr>
        <p:spPr bwMode="auto">
          <a:xfrm>
            <a:off x="277091" y="4327236"/>
            <a:ext cx="1191490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342900" indent="-342900" eaLnBrk="1" hangingPunct="1">
              <a:spcBef>
                <a:spcPct val="50000"/>
              </a:spcBef>
              <a:buFont typeface="Arial" panose="020B0604020202020204" pitchFamily="34" charset="0"/>
              <a:buChar char="•"/>
            </a:pPr>
            <a:r>
              <a:rPr lang="en-ZW" sz="2400" dirty="0">
                <a:solidFill>
                  <a:prstClr val="black"/>
                </a:solidFill>
              </a:rPr>
              <a:t>Adult </a:t>
            </a:r>
            <a:r>
              <a:rPr lang="en-ZW" sz="2400" i="1" dirty="0">
                <a:solidFill>
                  <a:prstClr val="black"/>
                </a:solidFill>
              </a:rPr>
              <a:t>F. </a:t>
            </a:r>
            <a:r>
              <a:rPr lang="en-ZW" sz="2400" i="1" dirty="0" err="1">
                <a:solidFill>
                  <a:prstClr val="black"/>
                </a:solidFill>
              </a:rPr>
              <a:t>buski</a:t>
            </a:r>
            <a:r>
              <a:rPr lang="en-ZW" sz="2400" i="1" dirty="0">
                <a:solidFill>
                  <a:prstClr val="black"/>
                </a:solidFill>
              </a:rPr>
              <a:t>, </a:t>
            </a:r>
            <a:r>
              <a:rPr lang="en-ZW" sz="2400" dirty="0">
                <a:solidFill>
                  <a:prstClr val="black"/>
                </a:solidFill>
              </a:rPr>
              <a:t>about 20-75 mm  long and 8-20mm wide</a:t>
            </a:r>
          </a:p>
          <a:p>
            <a:pPr marL="342900" indent="-342900" eaLnBrk="1" hangingPunct="1">
              <a:spcBef>
                <a:spcPct val="50000"/>
              </a:spcBef>
              <a:buFont typeface="Arial" panose="020B0604020202020204" pitchFamily="34" charset="0"/>
              <a:buChar char="•"/>
            </a:pPr>
            <a:r>
              <a:rPr lang="en-ZW" sz="2400" dirty="0">
                <a:solidFill>
                  <a:prstClr val="black"/>
                </a:solidFill>
              </a:rPr>
              <a:t>Flat,  leaf shaped, blunt anterior end, poorly developed oral and ventral suckers</a:t>
            </a:r>
          </a:p>
          <a:p>
            <a:pPr marL="342900" indent="-342900" eaLnBrk="1" hangingPunct="1">
              <a:spcBef>
                <a:spcPct val="50000"/>
              </a:spcBef>
              <a:buFont typeface="Arial" panose="020B0604020202020204" pitchFamily="34" charset="0"/>
              <a:buChar char="•"/>
            </a:pPr>
            <a:endParaRPr lang="en-ZW" sz="2400" dirty="0">
              <a:solidFill>
                <a:prstClr val="black"/>
              </a:solidFill>
            </a:endParaRPr>
          </a:p>
          <a:p>
            <a:pPr marL="342900" indent="-342900">
              <a:buFont typeface="Arial" panose="020B0604020202020204" pitchFamily="34" charset="0"/>
              <a:buChar char="•"/>
            </a:pPr>
            <a:r>
              <a:rPr lang="en-US" sz="2400" dirty="0"/>
              <a:t>Ova is thin shelled, </a:t>
            </a:r>
            <a:r>
              <a:rPr lang="en-US" sz="2400" dirty="0" err="1"/>
              <a:t>operculated</a:t>
            </a:r>
            <a:r>
              <a:rPr lang="en-US" sz="2400" dirty="0"/>
              <a:t>, microscopic, measuring about 130-160µm long and 70-90 wide</a:t>
            </a:r>
          </a:p>
          <a:p>
            <a:pPr eaLnBrk="1" hangingPunct="1">
              <a:spcBef>
                <a:spcPct val="50000"/>
              </a:spcBef>
            </a:pPr>
            <a:endParaRPr lang="en-GB" sz="2400" dirty="0">
              <a:solidFill>
                <a:prstClr val="black"/>
              </a:solidFill>
            </a:endParaRPr>
          </a:p>
        </p:txBody>
      </p:sp>
      <p:pic>
        <p:nvPicPr>
          <p:cNvPr id="5" name="Picture 3" descr="fasc-busk2-d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0591" y="1366982"/>
            <a:ext cx="4231410" cy="282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828767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solidFill>
            <a:schemeClr val="tx2">
              <a:lumMod val="60000"/>
              <a:lumOff val="40000"/>
            </a:schemeClr>
          </a:solidFill>
        </p:spPr>
        <p:txBody>
          <a:bodyPr/>
          <a:lstStyle/>
          <a:p>
            <a:pPr eaLnBrk="1" hangingPunct="1"/>
            <a:r>
              <a:rPr lang="en-US" b="1" dirty="0">
                <a:solidFill>
                  <a:schemeClr val="bg1"/>
                </a:solidFill>
              </a:rPr>
              <a:t>Trematodes</a:t>
            </a:r>
          </a:p>
        </p:txBody>
      </p:sp>
      <p:sp>
        <p:nvSpPr>
          <p:cNvPr id="7171" name="Rectangle 3"/>
          <p:cNvSpPr>
            <a:spLocks noGrp="1" noChangeArrowheads="1"/>
          </p:cNvSpPr>
          <p:nvPr>
            <p:ph type="body" sz="half" idx="4294967295"/>
          </p:nvPr>
        </p:nvSpPr>
        <p:spPr>
          <a:xfrm>
            <a:off x="1981200" y="1600201"/>
            <a:ext cx="4038600" cy="4525963"/>
          </a:xfrm>
        </p:spPr>
        <p:txBody>
          <a:bodyPr/>
          <a:lstStyle/>
          <a:p>
            <a:pPr eaLnBrk="1" hangingPunct="1">
              <a:lnSpc>
                <a:spcPct val="90000"/>
              </a:lnSpc>
            </a:pPr>
            <a:r>
              <a:rPr lang="en-US" sz="2800" b="1" dirty="0"/>
              <a:t>Multicellular eukaryotic helminths</a:t>
            </a:r>
          </a:p>
          <a:p>
            <a:pPr eaLnBrk="1" hangingPunct="1">
              <a:lnSpc>
                <a:spcPct val="90000"/>
              </a:lnSpc>
            </a:pPr>
            <a:endParaRPr lang="en-US" sz="2800" b="1" dirty="0"/>
          </a:p>
          <a:p>
            <a:pPr eaLnBrk="1" hangingPunct="1">
              <a:lnSpc>
                <a:spcPct val="90000"/>
              </a:lnSpc>
            </a:pPr>
            <a:r>
              <a:rPr lang="en-US" sz="2800" b="1" dirty="0" err="1"/>
              <a:t>Unsegmented</a:t>
            </a:r>
            <a:r>
              <a:rPr lang="en-US" sz="2800" b="1" dirty="0"/>
              <a:t> leaf-shaped worms</a:t>
            </a:r>
          </a:p>
          <a:p>
            <a:pPr eaLnBrk="1" hangingPunct="1">
              <a:lnSpc>
                <a:spcPct val="90000"/>
              </a:lnSpc>
            </a:pPr>
            <a:endParaRPr lang="en-US" sz="2800" b="1" dirty="0"/>
          </a:p>
          <a:p>
            <a:pPr eaLnBrk="1" hangingPunct="1">
              <a:lnSpc>
                <a:spcPct val="90000"/>
              </a:lnSpc>
            </a:pPr>
            <a:r>
              <a:rPr lang="en-US" sz="2800" b="1" dirty="0"/>
              <a:t>MONECIOUS except for schistosomes (DIECIOUS)</a:t>
            </a:r>
          </a:p>
        </p:txBody>
      </p:sp>
      <p:pic>
        <p:nvPicPr>
          <p:cNvPr id="7172" name="Picture 6" descr="clonorchisadul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371601"/>
            <a:ext cx="22098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47015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286328" y="0"/>
            <a:ext cx="10972800" cy="1143000"/>
          </a:xfrm>
          <a:solidFill>
            <a:srgbClr val="00CCFF"/>
          </a:solidFill>
        </p:spPr>
        <p:txBody>
          <a:bodyPr/>
          <a:lstStyle/>
          <a:p>
            <a:pPr eaLnBrk="1" hangingPunct="1"/>
            <a:r>
              <a:rPr lang="en-ZW" dirty="0">
                <a:solidFill>
                  <a:schemeClr val="bg1"/>
                </a:solidFill>
              </a:rPr>
              <a:t>Treatment</a:t>
            </a:r>
            <a:endParaRPr lang="en-GB" dirty="0">
              <a:solidFill>
                <a:schemeClr val="bg1"/>
              </a:solidFill>
            </a:endParaRPr>
          </a:p>
        </p:txBody>
      </p:sp>
      <p:sp>
        <p:nvSpPr>
          <p:cNvPr id="56323" name="Rectangle 3"/>
          <p:cNvSpPr>
            <a:spLocks noGrp="1" noChangeArrowheads="1"/>
          </p:cNvSpPr>
          <p:nvPr>
            <p:ph type="body" idx="1"/>
          </p:nvPr>
        </p:nvSpPr>
        <p:spPr/>
        <p:txBody>
          <a:bodyPr/>
          <a:lstStyle/>
          <a:p>
            <a:pPr eaLnBrk="1" hangingPunct="1"/>
            <a:r>
              <a:rPr lang="en-ZW" dirty="0"/>
              <a:t>Praziquantel </a:t>
            </a:r>
          </a:p>
          <a:p>
            <a:pPr eaLnBrk="1" hangingPunct="1"/>
            <a:endParaRPr lang="en-ZW" dirty="0"/>
          </a:p>
          <a:p>
            <a:pPr eaLnBrk="1" hangingPunct="1"/>
            <a:r>
              <a:rPr lang="en-ZW" dirty="0"/>
              <a:t>alternative -Niclosamide</a:t>
            </a:r>
          </a:p>
          <a:p>
            <a:pPr eaLnBrk="1" hangingPunct="1"/>
            <a:endParaRPr lang="en-ZW" dirty="0"/>
          </a:p>
          <a:p>
            <a:pPr eaLnBrk="1" hangingPunct="1"/>
            <a:endParaRPr lang="en-GB" dirty="0"/>
          </a:p>
        </p:txBody>
      </p:sp>
    </p:spTree>
    <p:custDataLst>
      <p:tags r:id="rId1"/>
    </p:custDataLst>
    <p:extLst>
      <p:ext uri="{BB962C8B-B14F-4D97-AF65-F5344CB8AC3E}">
        <p14:creationId xmlns:p14="http://schemas.microsoft.com/office/powerpoint/2010/main" val="3189086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981200" y="-20782"/>
            <a:ext cx="8229600" cy="858982"/>
          </a:xfrm>
          <a:solidFill>
            <a:srgbClr val="00CCFF"/>
          </a:solidFill>
        </p:spPr>
        <p:txBody>
          <a:bodyPr/>
          <a:lstStyle/>
          <a:p>
            <a:pPr eaLnBrk="1" hangingPunct="1"/>
            <a:r>
              <a:rPr lang="en-ZW" sz="3600" dirty="0">
                <a:solidFill>
                  <a:schemeClr val="bg1"/>
                </a:solidFill>
                <a:latin typeface="Times New Roman" pitchFamily="18" charset="0"/>
                <a:cs typeface="Times New Roman" pitchFamily="18" charset="0"/>
              </a:rPr>
              <a:t>Prevention of </a:t>
            </a:r>
            <a:r>
              <a:rPr lang="en-ZW" sz="3600" dirty="0" err="1">
                <a:solidFill>
                  <a:schemeClr val="bg1"/>
                </a:solidFill>
                <a:latin typeface="Times New Roman" pitchFamily="18" charset="0"/>
                <a:cs typeface="Times New Roman" pitchFamily="18" charset="0"/>
              </a:rPr>
              <a:t>Fasciolopsis</a:t>
            </a:r>
            <a:endParaRPr lang="en-GB" sz="3600" dirty="0">
              <a:solidFill>
                <a:schemeClr val="bg1"/>
              </a:solidFill>
              <a:latin typeface="Times New Roman" pitchFamily="18" charset="0"/>
              <a:cs typeface="Times New Roman" pitchFamily="18" charset="0"/>
            </a:endParaRPr>
          </a:p>
        </p:txBody>
      </p:sp>
      <p:sp>
        <p:nvSpPr>
          <p:cNvPr id="57347" name="Rectangle 3"/>
          <p:cNvSpPr>
            <a:spLocks noGrp="1" noChangeArrowheads="1"/>
          </p:cNvSpPr>
          <p:nvPr>
            <p:ph type="body" idx="1"/>
          </p:nvPr>
        </p:nvSpPr>
        <p:spPr>
          <a:xfrm>
            <a:off x="1981200" y="914400"/>
            <a:ext cx="8229600" cy="6248400"/>
          </a:xfrm>
        </p:spPr>
        <p:txBody>
          <a:bodyPr/>
          <a:lstStyle/>
          <a:p>
            <a:pPr eaLnBrk="1" hangingPunct="1"/>
            <a:r>
              <a:rPr lang="en-ZW" sz="2400" dirty="0">
                <a:latin typeface="Times New Roman" pitchFamily="18" charset="0"/>
                <a:cs typeface="Times New Roman" pitchFamily="18" charset="0"/>
              </a:rPr>
              <a:t>Avoid use of human and pig faeces as fertilizer</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Education regarding the safe consumption of infective aquatic vegetation</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Proper sanitation</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Mollusciciding to control snails</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Treatment of infected individuals to minimize spread of the disease</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Control of reservoir hosts</a:t>
            </a:r>
          </a:p>
          <a:p>
            <a:pPr marL="0" indent="0">
              <a:buNone/>
            </a:pPr>
            <a:endParaRPr lang="en-ZW" dirty="0"/>
          </a:p>
          <a:p>
            <a:pPr eaLnBrk="1" hangingPunct="1"/>
            <a:endParaRPr lang="en-GB" dirty="0"/>
          </a:p>
        </p:txBody>
      </p:sp>
    </p:spTree>
    <p:custDataLst>
      <p:tags r:id="rId1"/>
    </p:custDataLst>
    <p:extLst>
      <p:ext uri="{BB962C8B-B14F-4D97-AF65-F5344CB8AC3E}">
        <p14:creationId xmlns:p14="http://schemas.microsoft.com/office/powerpoint/2010/main" val="34360433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ctrTitle"/>
          </p:nvPr>
        </p:nvSpPr>
        <p:spPr>
          <a:solidFill>
            <a:srgbClr val="00CCFF"/>
          </a:solidFill>
        </p:spPr>
        <p:txBody>
          <a:bodyPr/>
          <a:lstStyle/>
          <a:p>
            <a:pPr eaLnBrk="1" hangingPunct="1"/>
            <a:r>
              <a:rPr lang="en-ZW" sz="4000" b="1" i="1" dirty="0" err="1">
                <a:solidFill>
                  <a:schemeClr val="bg1"/>
                </a:solidFill>
                <a:latin typeface="Times New Roman" pitchFamily="18" charset="0"/>
                <a:cs typeface="Times New Roman" pitchFamily="18" charset="0"/>
              </a:rPr>
              <a:t>Fasciola</a:t>
            </a:r>
            <a:r>
              <a:rPr lang="en-ZW" sz="4000" b="1" i="1" dirty="0">
                <a:solidFill>
                  <a:schemeClr val="bg1"/>
                </a:solidFill>
                <a:latin typeface="Times New Roman" pitchFamily="18" charset="0"/>
                <a:cs typeface="Times New Roman" pitchFamily="18" charset="0"/>
              </a:rPr>
              <a:t> </a:t>
            </a:r>
            <a:r>
              <a:rPr lang="en-ZW" sz="4000" b="1" i="1" dirty="0" err="1">
                <a:solidFill>
                  <a:schemeClr val="bg1"/>
                </a:solidFill>
                <a:latin typeface="Times New Roman" pitchFamily="18" charset="0"/>
                <a:cs typeface="Times New Roman" pitchFamily="18" charset="0"/>
              </a:rPr>
              <a:t>haepatica</a:t>
            </a:r>
            <a:endParaRPr lang="en-GB" sz="4000" b="1" i="1" dirty="0">
              <a:solidFill>
                <a:schemeClr val="bg1"/>
              </a:solidFill>
              <a:latin typeface="Times New Roman" pitchFamily="18" charset="0"/>
              <a:cs typeface="Times New Roman" pitchFamily="18" charset="0"/>
            </a:endParaRPr>
          </a:p>
        </p:txBody>
      </p:sp>
      <p:sp>
        <p:nvSpPr>
          <p:cNvPr id="58371" name="Rectangle 5"/>
          <p:cNvSpPr>
            <a:spLocks noGrp="1" noChangeArrowheads="1"/>
          </p:cNvSpPr>
          <p:nvPr>
            <p:ph type="subTitle" idx="1"/>
          </p:nvPr>
        </p:nvSpPr>
        <p:spPr>
          <a:ln>
            <a:solidFill>
              <a:srgbClr val="CC0099"/>
            </a:solidFill>
          </a:ln>
        </p:spPr>
        <p:txBody>
          <a:bodyPr/>
          <a:lstStyle/>
          <a:p>
            <a:pPr eaLnBrk="1" hangingPunct="1"/>
            <a:endParaRPr lang="en-ZW" sz="4000" dirty="0">
              <a:solidFill>
                <a:srgbClr val="0033CC"/>
              </a:solidFill>
            </a:endParaRPr>
          </a:p>
          <a:p>
            <a:pPr eaLnBrk="1" hangingPunct="1"/>
            <a:r>
              <a:rPr lang="en-ZW" sz="4000" dirty="0">
                <a:solidFill>
                  <a:srgbClr val="0033CC"/>
                </a:solidFill>
              </a:rPr>
              <a:t>Liver fluke</a:t>
            </a:r>
            <a:endParaRPr lang="en-GB" sz="4000" dirty="0">
              <a:solidFill>
                <a:srgbClr val="0033CC"/>
              </a:solidFill>
            </a:endParaRPr>
          </a:p>
        </p:txBody>
      </p:sp>
    </p:spTree>
    <p:custDataLst>
      <p:tags r:id="rId1"/>
    </p:custDataLst>
    <p:extLst>
      <p:ext uri="{BB962C8B-B14F-4D97-AF65-F5344CB8AC3E}">
        <p14:creationId xmlns:p14="http://schemas.microsoft.com/office/powerpoint/2010/main" val="28581852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Slides of fasciola hepatic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Image result for Slides of fasciola hepatica"/>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58728" name="Picture 8" descr="Image result for Slides of fasciola hepat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757" y="793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91637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solidFill>
            <a:srgbClr val="00CCFF"/>
          </a:solidFill>
        </p:spPr>
        <p:txBody>
          <a:bodyPr/>
          <a:lstStyle/>
          <a:p>
            <a:pPr eaLnBrk="1" hangingPunct="1"/>
            <a:r>
              <a:rPr lang="en-ZW" b="1" i="1" dirty="0" err="1">
                <a:solidFill>
                  <a:schemeClr val="bg1"/>
                </a:solidFill>
              </a:rPr>
              <a:t>Fasciola</a:t>
            </a:r>
            <a:r>
              <a:rPr lang="en-ZW" b="1" i="1" dirty="0">
                <a:solidFill>
                  <a:schemeClr val="bg1"/>
                </a:solidFill>
              </a:rPr>
              <a:t> hepatica</a:t>
            </a:r>
            <a:endParaRPr lang="en-GB" b="1" i="1" dirty="0">
              <a:solidFill>
                <a:schemeClr val="bg1"/>
              </a:solidFill>
            </a:endParaRPr>
          </a:p>
        </p:txBody>
      </p:sp>
      <p:pic>
        <p:nvPicPr>
          <p:cNvPr id="5939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9812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6"/>
          <p:cNvSpPr txBox="1">
            <a:spLocks noChangeArrowheads="1"/>
          </p:cNvSpPr>
          <p:nvPr/>
        </p:nvSpPr>
        <p:spPr bwMode="auto">
          <a:xfrm>
            <a:off x="1524000" y="5562600"/>
            <a:ext cx="899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ZW" b="1" dirty="0">
                <a:solidFill>
                  <a:prstClr val="black"/>
                </a:solidFill>
              </a:rPr>
              <a:t>Left: </a:t>
            </a:r>
            <a:r>
              <a:rPr lang="en-ZW" b="1" i="1" dirty="0">
                <a:solidFill>
                  <a:srgbClr val="0033CC"/>
                </a:solidFill>
              </a:rPr>
              <a:t>F. hepatica</a:t>
            </a:r>
            <a:r>
              <a:rPr lang="en-ZW" b="1" dirty="0">
                <a:solidFill>
                  <a:srgbClr val="0033CC"/>
                </a:solidFill>
              </a:rPr>
              <a:t> egg</a:t>
            </a:r>
            <a:r>
              <a:rPr lang="en-ZW" dirty="0">
                <a:solidFill>
                  <a:prstClr val="black"/>
                </a:solidFill>
              </a:rPr>
              <a:t>; </a:t>
            </a:r>
            <a:r>
              <a:rPr lang="en-ZW" b="1" dirty="0">
                <a:solidFill>
                  <a:prstClr val="black"/>
                </a:solidFill>
              </a:rPr>
              <a:t>Centre: </a:t>
            </a:r>
            <a:r>
              <a:rPr lang="en-ZW" b="1" i="1" dirty="0">
                <a:solidFill>
                  <a:srgbClr val="CC0099"/>
                </a:solidFill>
              </a:rPr>
              <a:t>F. Hepatica</a:t>
            </a:r>
            <a:r>
              <a:rPr lang="en-ZW" b="1" dirty="0">
                <a:solidFill>
                  <a:prstClr val="black"/>
                </a:solidFill>
              </a:rPr>
              <a:t>:</a:t>
            </a:r>
            <a:r>
              <a:rPr lang="en-ZW" dirty="0">
                <a:solidFill>
                  <a:prstClr val="black"/>
                </a:solidFill>
              </a:rPr>
              <a:t> </a:t>
            </a:r>
            <a:r>
              <a:rPr lang="en-ZW" b="1" dirty="0">
                <a:solidFill>
                  <a:prstClr val="black"/>
                </a:solidFill>
              </a:rPr>
              <a:t>Right: </a:t>
            </a:r>
            <a:r>
              <a:rPr lang="en-ZW" b="1" dirty="0">
                <a:solidFill>
                  <a:srgbClr val="006600"/>
                </a:solidFill>
              </a:rPr>
              <a:t>Intermediate </a:t>
            </a:r>
            <a:r>
              <a:rPr lang="en-ZW" b="1" i="1" dirty="0">
                <a:solidFill>
                  <a:srgbClr val="006600"/>
                </a:solidFill>
              </a:rPr>
              <a:t>host-</a:t>
            </a:r>
            <a:r>
              <a:rPr lang="en-ZW" b="1" i="1" dirty="0" err="1">
                <a:solidFill>
                  <a:srgbClr val="006600"/>
                </a:solidFill>
              </a:rPr>
              <a:t>Fossaria</a:t>
            </a:r>
            <a:r>
              <a:rPr lang="en-ZW" b="1" i="1" dirty="0">
                <a:solidFill>
                  <a:srgbClr val="006600"/>
                </a:solidFill>
              </a:rPr>
              <a:t> </a:t>
            </a:r>
            <a:r>
              <a:rPr lang="en-ZW" b="1" i="1" dirty="0" err="1">
                <a:solidFill>
                  <a:srgbClr val="006600"/>
                </a:solidFill>
              </a:rPr>
              <a:t>bulamoides</a:t>
            </a:r>
            <a:r>
              <a:rPr lang="en-ZW" b="1" dirty="0">
                <a:solidFill>
                  <a:prstClr val="black"/>
                </a:solidFill>
              </a:rPr>
              <a:t> in the western United States</a:t>
            </a:r>
            <a:r>
              <a:rPr lang="en-ZW" dirty="0">
                <a:solidFill>
                  <a:prstClr val="black"/>
                </a:solidFill>
              </a:rPr>
              <a:t> </a:t>
            </a:r>
            <a:endParaRPr lang="en-GB" dirty="0">
              <a:solidFill>
                <a:prstClr val="black"/>
              </a:solidFill>
            </a:endParaRPr>
          </a:p>
        </p:txBody>
      </p:sp>
    </p:spTree>
    <p:custDataLst>
      <p:tags r:id="rId1"/>
    </p:custDataLst>
    <p:extLst>
      <p:ext uri="{BB962C8B-B14F-4D97-AF65-F5344CB8AC3E}">
        <p14:creationId xmlns:p14="http://schemas.microsoft.com/office/powerpoint/2010/main" val="3210362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solidFill>
            <a:srgbClr val="00CCFF"/>
          </a:solidFill>
        </p:spPr>
        <p:txBody>
          <a:bodyPr/>
          <a:lstStyle/>
          <a:p>
            <a:pPr eaLnBrk="1" hangingPunct="1"/>
            <a:r>
              <a:rPr lang="en-ZW" sz="4000" b="1" dirty="0">
                <a:solidFill>
                  <a:schemeClr val="bg1"/>
                </a:solidFill>
              </a:rPr>
              <a:t>Epidemiology and Risk Factors</a:t>
            </a:r>
            <a:endParaRPr lang="en-GB" sz="4000" b="1" dirty="0">
              <a:solidFill>
                <a:schemeClr val="bg1"/>
              </a:solidFill>
            </a:endParaRPr>
          </a:p>
        </p:txBody>
      </p:sp>
      <p:sp>
        <p:nvSpPr>
          <p:cNvPr id="60419" name="Rectangle 3"/>
          <p:cNvSpPr>
            <a:spLocks noGrp="1" noChangeArrowheads="1"/>
          </p:cNvSpPr>
          <p:nvPr>
            <p:ph type="body" idx="1"/>
          </p:nvPr>
        </p:nvSpPr>
        <p:spPr>
          <a:xfrm>
            <a:off x="1981200" y="1600200"/>
            <a:ext cx="8229600" cy="5029200"/>
          </a:xfrm>
        </p:spPr>
        <p:txBody>
          <a:bodyPr/>
          <a:lstStyle/>
          <a:p>
            <a:pPr eaLnBrk="1" hangingPunct="1"/>
            <a:r>
              <a:rPr lang="en-ZW" b="1" dirty="0" err="1"/>
              <a:t>Fasciolosis</a:t>
            </a:r>
            <a:r>
              <a:rPr lang="en-ZW" b="1" dirty="0"/>
              <a:t> is </a:t>
            </a:r>
            <a:r>
              <a:rPr lang="en-ZW" dirty="0"/>
              <a:t>caused by </a:t>
            </a:r>
            <a:r>
              <a:rPr lang="en-ZW" i="1" dirty="0"/>
              <a:t>F. hepatica</a:t>
            </a:r>
            <a:r>
              <a:rPr lang="en-ZW" dirty="0"/>
              <a:t> (a common liver fluke of sheep and cattle) and humans</a:t>
            </a:r>
          </a:p>
          <a:p>
            <a:pPr eaLnBrk="1" hangingPunct="1"/>
            <a:endParaRPr lang="en-ZW" dirty="0"/>
          </a:p>
          <a:p>
            <a:pPr eaLnBrk="1" hangingPunct="1"/>
            <a:r>
              <a:rPr lang="en-ZW" dirty="0"/>
              <a:t>Wide spread in animals than humans</a:t>
            </a:r>
          </a:p>
          <a:p>
            <a:pPr eaLnBrk="1" hangingPunct="1"/>
            <a:endParaRPr lang="en-ZW" dirty="0"/>
          </a:p>
          <a:p>
            <a:pPr eaLnBrk="1" hangingPunct="1"/>
            <a:r>
              <a:rPr lang="en-ZW" dirty="0"/>
              <a:t>2 Million people infected world wide</a:t>
            </a:r>
          </a:p>
          <a:p>
            <a:pPr eaLnBrk="1" hangingPunct="1"/>
            <a:endParaRPr lang="en-ZW" sz="2400" dirty="0"/>
          </a:p>
          <a:p>
            <a:pPr eaLnBrk="1" hangingPunct="1"/>
            <a:endParaRPr lang="en-ZW" sz="2400" dirty="0"/>
          </a:p>
          <a:p>
            <a:pPr eaLnBrk="1" hangingPunct="1"/>
            <a:endParaRPr lang="en-ZW" sz="2400" dirty="0"/>
          </a:p>
          <a:p>
            <a:pPr eaLnBrk="1" hangingPunct="1"/>
            <a:endParaRPr lang="en-ZW" sz="2400" dirty="0"/>
          </a:p>
          <a:p>
            <a:pPr eaLnBrk="1" hangingPunct="1"/>
            <a:endParaRPr lang="en-ZW" sz="2400" dirty="0"/>
          </a:p>
          <a:p>
            <a:pPr eaLnBrk="1" hangingPunct="1"/>
            <a:endParaRPr lang="en-ZW" sz="2400" dirty="0"/>
          </a:p>
          <a:p>
            <a:pPr eaLnBrk="1" hangingPunct="1"/>
            <a:endParaRPr lang="en-ZW" sz="2400" dirty="0"/>
          </a:p>
          <a:p>
            <a:pPr eaLnBrk="1" hangingPunct="1"/>
            <a:endParaRPr lang="en-ZW" sz="2400" dirty="0"/>
          </a:p>
          <a:p>
            <a:pPr eaLnBrk="1" hangingPunct="1"/>
            <a:endParaRPr lang="en-GB" dirty="0"/>
          </a:p>
        </p:txBody>
      </p:sp>
    </p:spTree>
    <p:custDataLst>
      <p:tags r:id="rId1"/>
    </p:custDataLst>
    <p:extLst>
      <p:ext uri="{BB962C8B-B14F-4D97-AF65-F5344CB8AC3E}">
        <p14:creationId xmlns:p14="http://schemas.microsoft.com/office/powerpoint/2010/main" val="16055361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solidFill>
            <a:srgbClr val="00CCFF"/>
          </a:solidFill>
        </p:spPr>
        <p:txBody>
          <a:bodyPr/>
          <a:lstStyle/>
          <a:p>
            <a:pPr eaLnBrk="1" hangingPunct="1"/>
            <a:r>
              <a:rPr lang="en-ZW" b="1" dirty="0">
                <a:solidFill>
                  <a:schemeClr val="bg1"/>
                </a:solidFill>
              </a:rPr>
              <a:t>Epidemiology</a:t>
            </a:r>
            <a:endParaRPr lang="en-GB" b="1" dirty="0">
              <a:solidFill>
                <a:schemeClr val="bg1"/>
              </a:solidFill>
            </a:endParaRPr>
          </a:p>
        </p:txBody>
      </p:sp>
      <p:sp>
        <p:nvSpPr>
          <p:cNvPr id="61443" name="Rectangle 3"/>
          <p:cNvSpPr>
            <a:spLocks noGrp="1" noChangeArrowheads="1"/>
          </p:cNvSpPr>
          <p:nvPr>
            <p:ph type="body" idx="1"/>
          </p:nvPr>
        </p:nvSpPr>
        <p:spPr>
          <a:xfrm>
            <a:off x="1981200" y="1600200"/>
            <a:ext cx="8229600" cy="5410200"/>
          </a:xfrm>
        </p:spPr>
        <p:txBody>
          <a:bodyPr/>
          <a:lstStyle/>
          <a:p>
            <a:pPr eaLnBrk="1" hangingPunct="1">
              <a:buFontTx/>
              <a:buNone/>
            </a:pPr>
            <a:r>
              <a:rPr lang="en-ZW" b="1" dirty="0"/>
              <a:t>Occurs in</a:t>
            </a:r>
            <a:r>
              <a:rPr lang="en-ZW" dirty="0"/>
              <a:t>:</a:t>
            </a:r>
          </a:p>
          <a:p>
            <a:pPr eaLnBrk="1" hangingPunct="1"/>
            <a:r>
              <a:rPr lang="en-ZW" sz="2800" dirty="0">
                <a:latin typeface="Times New Roman" pitchFamily="18" charset="0"/>
                <a:cs typeface="Times New Roman" pitchFamily="18" charset="0"/>
              </a:rPr>
              <a:t>Latin America</a:t>
            </a:r>
          </a:p>
          <a:p>
            <a:pPr eaLnBrk="1" hangingPunct="1"/>
            <a:r>
              <a:rPr lang="en-ZW" sz="2800" dirty="0">
                <a:latin typeface="Times New Roman" pitchFamily="18" charset="0"/>
                <a:cs typeface="Times New Roman" pitchFamily="18" charset="0"/>
              </a:rPr>
              <a:t>The Caribbean</a:t>
            </a:r>
          </a:p>
          <a:p>
            <a:pPr eaLnBrk="1" hangingPunct="1"/>
            <a:r>
              <a:rPr lang="en-ZW" sz="2800" dirty="0">
                <a:latin typeface="Times New Roman" pitchFamily="18" charset="0"/>
                <a:cs typeface="Times New Roman" pitchFamily="18" charset="0"/>
              </a:rPr>
              <a:t>Europe</a:t>
            </a:r>
          </a:p>
          <a:p>
            <a:pPr eaLnBrk="1" hangingPunct="1"/>
            <a:r>
              <a:rPr lang="en-ZW" sz="2800" dirty="0">
                <a:latin typeface="Times New Roman" pitchFamily="18" charset="0"/>
                <a:cs typeface="Times New Roman" pitchFamily="18" charset="0"/>
              </a:rPr>
              <a:t>Middle East</a:t>
            </a:r>
          </a:p>
          <a:p>
            <a:pPr eaLnBrk="1" hangingPunct="1"/>
            <a:r>
              <a:rPr lang="en-ZW" sz="2800" dirty="0">
                <a:latin typeface="Times New Roman" pitchFamily="18" charset="0"/>
                <a:cs typeface="Times New Roman" pitchFamily="18" charset="0"/>
              </a:rPr>
              <a:t>Africa</a:t>
            </a:r>
          </a:p>
          <a:p>
            <a:pPr eaLnBrk="1" hangingPunct="1"/>
            <a:r>
              <a:rPr lang="en-ZW" sz="2800" dirty="0">
                <a:latin typeface="Times New Roman" pitchFamily="18" charset="0"/>
                <a:cs typeface="Times New Roman" pitchFamily="18" charset="0"/>
              </a:rPr>
              <a:t>Outbreaks are directly related to human consumption of contaminated </a:t>
            </a:r>
            <a:r>
              <a:rPr lang="en-ZW" sz="2800" b="1" dirty="0">
                <a:solidFill>
                  <a:srgbClr val="00CCFF"/>
                </a:solidFill>
                <a:latin typeface="Times New Roman" pitchFamily="18" charset="0"/>
                <a:cs typeface="Times New Roman" pitchFamily="18" charset="0"/>
              </a:rPr>
              <a:t>watercress </a:t>
            </a:r>
            <a:r>
              <a:rPr lang="en-ZW" sz="2800" dirty="0">
                <a:latin typeface="Times New Roman" pitchFamily="18" charset="0"/>
                <a:cs typeface="Times New Roman" pitchFamily="18" charset="0"/>
              </a:rPr>
              <a:t>in areas where infected </a:t>
            </a:r>
            <a:r>
              <a:rPr lang="en-ZW" sz="2800" b="1" dirty="0">
                <a:solidFill>
                  <a:srgbClr val="00CCFF"/>
                </a:solidFill>
                <a:latin typeface="Times New Roman" pitchFamily="18" charset="0"/>
                <a:cs typeface="Times New Roman" pitchFamily="18" charset="0"/>
              </a:rPr>
              <a:t>herbivores </a:t>
            </a:r>
            <a:r>
              <a:rPr lang="en-ZW" sz="2800" dirty="0">
                <a:latin typeface="Times New Roman" pitchFamily="18" charset="0"/>
                <a:cs typeface="Times New Roman" pitchFamily="18" charset="0"/>
              </a:rPr>
              <a:t>are present </a:t>
            </a:r>
          </a:p>
          <a:p>
            <a:pPr eaLnBrk="1" hangingPunct="1">
              <a:buFontTx/>
              <a:buNone/>
            </a:pPr>
            <a:endParaRPr lang="en-GB" dirty="0"/>
          </a:p>
        </p:txBody>
      </p:sp>
    </p:spTree>
    <p:custDataLst>
      <p:tags r:id="rId1"/>
    </p:custDataLst>
    <p:extLst>
      <p:ext uri="{BB962C8B-B14F-4D97-AF65-F5344CB8AC3E}">
        <p14:creationId xmlns:p14="http://schemas.microsoft.com/office/powerpoint/2010/main" val="19614062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981200" y="0"/>
            <a:ext cx="8229600" cy="838200"/>
          </a:xfrm>
          <a:solidFill>
            <a:srgbClr val="00CCFF"/>
          </a:solidFill>
        </p:spPr>
        <p:txBody>
          <a:bodyPr/>
          <a:lstStyle/>
          <a:p>
            <a:pPr eaLnBrk="1" hangingPunct="1"/>
            <a:r>
              <a:rPr lang="en-ZW" b="1" dirty="0">
                <a:solidFill>
                  <a:schemeClr val="bg1"/>
                </a:solidFill>
              </a:rPr>
              <a:t>Transmission</a:t>
            </a:r>
            <a:endParaRPr lang="en-GB" b="1" dirty="0">
              <a:solidFill>
                <a:schemeClr val="bg1"/>
              </a:solidFill>
            </a:endParaRPr>
          </a:p>
        </p:txBody>
      </p:sp>
      <p:sp>
        <p:nvSpPr>
          <p:cNvPr id="62467" name="Rectangle 3"/>
          <p:cNvSpPr>
            <a:spLocks noGrp="1" noChangeArrowheads="1"/>
          </p:cNvSpPr>
          <p:nvPr>
            <p:ph type="body" idx="1"/>
          </p:nvPr>
        </p:nvSpPr>
        <p:spPr>
          <a:xfrm>
            <a:off x="1981200" y="914400"/>
            <a:ext cx="8229600" cy="5943600"/>
          </a:xfrm>
        </p:spPr>
        <p:txBody>
          <a:bodyPr/>
          <a:lstStyle/>
          <a:p>
            <a:pPr eaLnBrk="1" hangingPunct="1"/>
            <a:r>
              <a:rPr lang="en-ZW" sz="2400" dirty="0"/>
              <a:t>Infective larvae (</a:t>
            </a:r>
            <a:r>
              <a:rPr lang="en-ZW" sz="2400" dirty="0" err="1"/>
              <a:t>metacercariae</a:t>
            </a:r>
            <a:r>
              <a:rPr lang="en-ZW" sz="2400" dirty="0"/>
              <a:t>) are found in water</a:t>
            </a:r>
          </a:p>
          <a:p>
            <a:pPr eaLnBrk="1" hangingPunct="1"/>
            <a:endParaRPr lang="en-ZW" sz="2400" dirty="0"/>
          </a:p>
          <a:p>
            <a:pPr eaLnBrk="1" hangingPunct="1"/>
            <a:r>
              <a:rPr lang="en-ZW" sz="2400" dirty="0"/>
              <a:t>They are either stuck (encysted) in water plans or floating in water</a:t>
            </a:r>
          </a:p>
          <a:p>
            <a:pPr eaLnBrk="1" hangingPunct="1"/>
            <a:endParaRPr lang="en-ZW" sz="2400" dirty="0"/>
          </a:p>
          <a:p>
            <a:pPr eaLnBrk="1" hangingPunct="1"/>
            <a:r>
              <a:rPr lang="en-ZW" sz="2400" dirty="0"/>
              <a:t>Often in marshy areas, ponds or flooded rivers</a:t>
            </a:r>
          </a:p>
          <a:p>
            <a:pPr eaLnBrk="1" hangingPunct="1"/>
            <a:endParaRPr lang="en-ZW" sz="2400" dirty="0"/>
          </a:p>
          <a:p>
            <a:pPr eaLnBrk="1" hangingPunct="1"/>
            <a:r>
              <a:rPr lang="en-ZW" sz="2400" dirty="0"/>
              <a:t>People and animals become infected by eating </a:t>
            </a:r>
            <a:r>
              <a:rPr lang="en-ZW" sz="2400" b="1" dirty="0"/>
              <a:t>watercress</a:t>
            </a:r>
            <a:r>
              <a:rPr lang="en-ZW" sz="2400" dirty="0"/>
              <a:t> or other contaminated water plans</a:t>
            </a:r>
          </a:p>
          <a:p>
            <a:pPr eaLnBrk="1" hangingPunct="1">
              <a:buFontTx/>
              <a:buNone/>
            </a:pPr>
            <a:endParaRPr lang="en-ZW" sz="2400" dirty="0"/>
          </a:p>
          <a:p>
            <a:pPr eaLnBrk="1" hangingPunct="1"/>
            <a:r>
              <a:rPr lang="en-ZW" sz="2400" dirty="0"/>
              <a:t>Plants may be eaten as snacks or salads</a:t>
            </a:r>
          </a:p>
          <a:p>
            <a:pPr eaLnBrk="1" hangingPunct="1"/>
            <a:endParaRPr lang="en-ZW" sz="2400" dirty="0"/>
          </a:p>
          <a:p>
            <a:pPr eaLnBrk="1" hangingPunct="1"/>
            <a:r>
              <a:rPr lang="en-ZW" sz="2400" dirty="0"/>
              <a:t>Infection can also be through eating undercooked sheep/goat livers that contain immature parasite</a:t>
            </a:r>
          </a:p>
          <a:p>
            <a:pPr eaLnBrk="1" hangingPunct="1"/>
            <a:endParaRPr lang="en-GB" sz="2400" dirty="0"/>
          </a:p>
        </p:txBody>
      </p:sp>
    </p:spTree>
    <p:custDataLst>
      <p:tags r:id="rId1"/>
    </p:custDataLst>
    <p:extLst>
      <p:ext uri="{BB962C8B-B14F-4D97-AF65-F5344CB8AC3E}">
        <p14:creationId xmlns:p14="http://schemas.microsoft.com/office/powerpoint/2010/main" val="2699158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709"/>
            <a:ext cx="8229600" cy="1143000"/>
          </a:xfrm>
          <a:solidFill>
            <a:srgbClr val="00CCFF"/>
          </a:solidFill>
        </p:spPr>
        <p:txBody>
          <a:bodyPr/>
          <a:lstStyle/>
          <a:p>
            <a:r>
              <a:rPr lang="en-US" sz="4000" b="1" dirty="0">
                <a:solidFill>
                  <a:schemeClr val="bg1"/>
                </a:solidFill>
                <a:latin typeface="Times New Roman" pitchFamily="18" charset="0"/>
                <a:cs typeface="Times New Roman" pitchFamily="18" charset="0"/>
              </a:rPr>
              <a:t>Transmission</a:t>
            </a:r>
          </a:p>
        </p:txBody>
      </p:sp>
      <p:sp>
        <p:nvSpPr>
          <p:cNvPr id="3" name="Content Placeholder 2"/>
          <p:cNvSpPr>
            <a:spLocks noGrp="1"/>
          </p:cNvSpPr>
          <p:nvPr>
            <p:ph idx="1"/>
          </p:nvPr>
        </p:nvSpPr>
        <p:spPr>
          <a:xfrm>
            <a:off x="1981200" y="1219200"/>
            <a:ext cx="8229600" cy="5562600"/>
          </a:xfrm>
        </p:spPr>
        <p:txBody>
          <a:bodyPr/>
          <a:lstStyle/>
          <a:p>
            <a:r>
              <a:rPr lang="en-US" sz="2800" dirty="0">
                <a:latin typeface="Times New Roman" pitchFamily="18" charset="0"/>
                <a:cs typeface="Times New Roman" pitchFamily="18" charset="0"/>
              </a:rPr>
              <a:t>Life cycle similar to that of </a:t>
            </a:r>
            <a:r>
              <a:rPr lang="en-US" sz="2800" i="1" dirty="0">
                <a:latin typeface="Times New Roman" pitchFamily="18" charset="0"/>
                <a:cs typeface="Times New Roman" pitchFamily="18" charset="0"/>
              </a:rPr>
              <a:t>F. </a:t>
            </a:r>
            <a:r>
              <a:rPr lang="en-US" sz="2800" i="1" dirty="0" err="1">
                <a:latin typeface="Times New Roman" pitchFamily="18" charset="0"/>
                <a:cs typeface="Times New Roman" pitchFamily="18" charset="0"/>
              </a:rPr>
              <a:t>buski</a:t>
            </a:r>
            <a:endParaRPr lang="en-US" sz="2800" i="1" dirty="0">
              <a:latin typeface="Times New Roman" pitchFamily="18" charset="0"/>
              <a:cs typeface="Times New Roman" pitchFamily="18" charset="0"/>
            </a:endParaRPr>
          </a:p>
          <a:p>
            <a:endParaRPr lang="en-US" sz="2800" i="1" dirty="0">
              <a:latin typeface="Times New Roman" pitchFamily="18" charset="0"/>
              <a:cs typeface="Times New Roman" pitchFamily="18" charset="0"/>
            </a:endParaRPr>
          </a:p>
          <a:p>
            <a:r>
              <a:rPr lang="en-US" sz="2800" dirty="0">
                <a:latin typeface="Times New Roman" pitchFamily="18" charset="0"/>
                <a:cs typeface="Times New Roman" pitchFamily="18" charset="0"/>
              </a:rPr>
              <a:t>Human infection results from the ingestion of watercress that harbors the encysted </a:t>
            </a:r>
            <a:r>
              <a:rPr lang="en-US" sz="2800" dirty="0" err="1">
                <a:latin typeface="Times New Roman" pitchFamily="18" charset="0"/>
                <a:cs typeface="Times New Roman" pitchFamily="18" charset="0"/>
              </a:rPr>
              <a:t>metacercariae</a:t>
            </a:r>
            <a:r>
              <a:rPr lang="en-US" sz="2800" dirty="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 larval flukes migrate through the duodenal wall and across the peritoneal cavity</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They penetrate the liver capsule, pass through the parenchyma  and enter the bile ducts to become adult worms</a:t>
            </a:r>
          </a:p>
        </p:txBody>
      </p:sp>
    </p:spTree>
    <p:custDataLst>
      <p:tags r:id="rId1"/>
    </p:custDataLst>
    <p:extLst>
      <p:ext uri="{BB962C8B-B14F-4D97-AF65-F5344CB8AC3E}">
        <p14:creationId xmlns:p14="http://schemas.microsoft.com/office/powerpoint/2010/main" val="21694809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1981200" y="0"/>
            <a:ext cx="8229600" cy="838200"/>
          </a:xfrm>
        </p:spPr>
        <p:txBody>
          <a:bodyPr/>
          <a:lstStyle/>
          <a:p>
            <a:pPr eaLnBrk="1" hangingPunct="1"/>
            <a:r>
              <a:rPr lang="en-ZW" sz="4000" b="1" i="1"/>
              <a:t>Fasciola hepatica</a:t>
            </a:r>
            <a:r>
              <a:rPr lang="en-ZW" sz="4000" b="1"/>
              <a:t> Life cycle</a:t>
            </a:r>
            <a:r>
              <a:rPr lang="en-ZW"/>
              <a:t> </a:t>
            </a:r>
            <a:endParaRPr lang="en-GB"/>
          </a:p>
        </p:txBody>
      </p:sp>
      <p:pic>
        <p:nvPicPr>
          <p:cNvPr id="6451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Rectangle 6"/>
          <p:cNvSpPr>
            <a:spLocks noChangeArrowheads="1"/>
          </p:cNvSpPr>
          <p:nvPr/>
        </p:nvSpPr>
        <p:spPr bwMode="auto">
          <a:xfrm>
            <a:off x="3810000" y="3581400"/>
            <a:ext cx="2362200" cy="685800"/>
          </a:xfrm>
          <a:prstGeom prst="rect">
            <a:avLst/>
          </a:prstGeom>
          <a:solidFill>
            <a:srgbClr val="FF00FF"/>
          </a:solidFill>
          <a:ln w="9525">
            <a:solidFill>
              <a:srgbClr val="339966"/>
            </a:solidFill>
            <a:miter lim="800000"/>
            <a:headEnd/>
            <a:tailEnd/>
          </a:ln>
          <a:effectLst>
            <a:outerShdw dist="107763" dir="13500000" algn="ctr" rotWithShape="0">
              <a:schemeClr val="bg2">
                <a:alpha val="50000"/>
              </a:schemeClr>
            </a:outerShdw>
          </a:effectLst>
        </p:spPr>
        <p:txBody>
          <a:bodyPr wrap="none" anchor="ctr"/>
          <a:lstStyle/>
          <a:p>
            <a:r>
              <a:rPr lang="en-ZW" sz="1600" dirty="0">
                <a:solidFill>
                  <a:prstClr val="black"/>
                </a:solidFill>
              </a:rPr>
              <a:t>Development in Snail is </a:t>
            </a:r>
          </a:p>
          <a:p>
            <a:r>
              <a:rPr lang="en-ZW" sz="1600" dirty="0">
                <a:solidFill>
                  <a:prstClr val="black"/>
                </a:solidFill>
              </a:rPr>
              <a:t>completed in 5-7 </a:t>
            </a:r>
            <a:r>
              <a:rPr lang="en-ZW" sz="1600" dirty="0" err="1">
                <a:solidFill>
                  <a:prstClr val="black"/>
                </a:solidFill>
              </a:rPr>
              <a:t>wks</a:t>
            </a:r>
            <a:endParaRPr lang="en-GB" sz="1600" dirty="0">
              <a:solidFill>
                <a:prstClr val="black"/>
              </a:solidFill>
            </a:endParaRPr>
          </a:p>
        </p:txBody>
      </p:sp>
      <p:sp>
        <p:nvSpPr>
          <p:cNvPr id="64517" name="Line 7"/>
          <p:cNvSpPr>
            <a:spLocks noChangeShapeType="1"/>
          </p:cNvSpPr>
          <p:nvPr/>
        </p:nvSpPr>
        <p:spPr bwMode="auto">
          <a:xfrm flipH="1" flipV="1">
            <a:off x="4114800" y="1828800"/>
            <a:ext cx="1066800" cy="1676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4518" name="Rectangle 8"/>
          <p:cNvSpPr>
            <a:spLocks noChangeArrowheads="1"/>
          </p:cNvSpPr>
          <p:nvPr/>
        </p:nvSpPr>
        <p:spPr bwMode="auto">
          <a:xfrm>
            <a:off x="7620000" y="1676400"/>
            <a:ext cx="3048000" cy="838200"/>
          </a:xfrm>
          <a:prstGeom prst="rect">
            <a:avLst/>
          </a:prstGeom>
          <a:solidFill>
            <a:srgbClr val="66FFFF"/>
          </a:solidFill>
          <a:ln>
            <a:noFill/>
          </a:ln>
          <a:effectLst>
            <a:outerShdw dist="107763" dir="8100000" algn="ctr" rotWithShape="0">
              <a:srgbClr val="808080">
                <a:alpha val="50000"/>
              </a:srgbClr>
            </a:outerShdw>
          </a:effectLst>
        </p:spPr>
        <p:txBody>
          <a:bodyPr wrap="none" anchor="ctr"/>
          <a:lstStyle/>
          <a:p>
            <a:pPr algn="ctr"/>
            <a:r>
              <a:rPr lang="en-ZW" dirty="0">
                <a:solidFill>
                  <a:prstClr val="black"/>
                </a:solidFill>
              </a:rPr>
              <a:t>Maturation to adult flukes </a:t>
            </a:r>
          </a:p>
          <a:p>
            <a:pPr algn="ctr"/>
            <a:r>
              <a:rPr lang="en-ZW" dirty="0">
                <a:solidFill>
                  <a:prstClr val="black"/>
                </a:solidFill>
              </a:rPr>
              <a:t>takes 3-4 months in human</a:t>
            </a:r>
            <a:endParaRPr lang="en-GB" dirty="0">
              <a:solidFill>
                <a:prstClr val="black"/>
              </a:solidFill>
            </a:endParaRPr>
          </a:p>
        </p:txBody>
      </p:sp>
      <p:sp>
        <p:nvSpPr>
          <p:cNvPr id="64519" name="Line 9"/>
          <p:cNvSpPr>
            <a:spLocks noChangeShapeType="1"/>
          </p:cNvSpPr>
          <p:nvPr/>
        </p:nvSpPr>
        <p:spPr bwMode="auto">
          <a:xfrm flipH="1">
            <a:off x="8839200" y="2590800"/>
            <a:ext cx="3810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Tree>
    <p:custDataLst>
      <p:tags r:id="rId1"/>
    </p:custDataLst>
    <p:extLst>
      <p:ext uri="{BB962C8B-B14F-4D97-AF65-F5344CB8AC3E}">
        <p14:creationId xmlns:p14="http://schemas.microsoft.com/office/powerpoint/2010/main" val="39168025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1" y="762000"/>
          <a:ext cx="9144001" cy="6096000"/>
        </p:xfrm>
        <a:graphic>
          <a:graphicData uri="http://schemas.openxmlformats.org/drawingml/2006/table">
            <a:tbl>
              <a:tblPr firstRow="1" bandRow="1">
                <a:tableStyleId>{5C22544A-7EE6-4342-B048-85BDC9FD1C3A}</a:tableStyleId>
              </a:tblPr>
              <a:tblGrid>
                <a:gridCol w="1676401">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2002971">
                  <a:extLst>
                    <a:ext uri="{9D8B030D-6E8A-4147-A177-3AD203B41FA5}">
                      <a16:colId xmlns:a16="http://schemas.microsoft.com/office/drawing/2014/main" val="20003"/>
                    </a:ext>
                  </a:extLst>
                </a:gridCol>
                <a:gridCol w="1959429">
                  <a:extLst>
                    <a:ext uri="{9D8B030D-6E8A-4147-A177-3AD203B41FA5}">
                      <a16:colId xmlns:a16="http://schemas.microsoft.com/office/drawing/2014/main" val="20004"/>
                    </a:ext>
                  </a:extLst>
                </a:gridCol>
              </a:tblGrid>
              <a:tr h="711200">
                <a:tc>
                  <a:txBody>
                    <a:bodyPr/>
                    <a:lstStyle/>
                    <a:p>
                      <a:r>
                        <a:rPr lang="en-US" dirty="0" err="1"/>
                        <a:t>Trematode</a:t>
                      </a:r>
                      <a:endParaRPr lang="en-US" dirty="0"/>
                    </a:p>
                  </a:txBody>
                  <a:tcPr>
                    <a:solidFill>
                      <a:srgbClr val="FF00FF"/>
                    </a:solidFill>
                  </a:tcPr>
                </a:tc>
                <a:tc>
                  <a:txBody>
                    <a:bodyPr/>
                    <a:lstStyle/>
                    <a:p>
                      <a:r>
                        <a:rPr lang="en-US" dirty="0"/>
                        <a:t>Common</a:t>
                      </a:r>
                      <a:r>
                        <a:rPr lang="en-US" baseline="0" dirty="0"/>
                        <a:t> name</a:t>
                      </a:r>
                      <a:endParaRPr lang="en-US" dirty="0"/>
                    </a:p>
                  </a:txBody>
                  <a:tcPr>
                    <a:solidFill>
                      <a:srgbClr val="FF00FF"/>
                    </a:solidFill>
                  </a:tcPr>
                </a:tc>
                <a:tc>
                  <a:txBody>
                    <a:bodyPr/>
                    <a:lstStyle/>
                    <a:p>
                      <a:r>
                        <a:rPr lang="en-US" dirty="0"/>
                        <a:t>Intermediate host</a:t>
                      </a:r>
                    </a:p>
                  </a:txBody>
                  <a:tcPr>
                    <a:solidFill>
                      <a:srgbClr val="FF00FF"/>
                    </a:solidFill>
                  </a:tcPr>
                </a:tc>
                <a:tc>
                  <a:txBody>
                    <a:bodyPr/>
                    <a:lstStyle/>
                    <a:p>
                      <a:r>
                        <a:rPr lang="en-US" dirty="0"/>
                        <a:t>Biologic vector</a:t>
                      </a:r>
                    </a:p>
                  </a:txBody>
                  <a:tcPr>
                    <a:solidFill>
                      <a:srgbClr val="FF00FF"/>
                    </a:solidFill>
                  </a:tcPr>
                </a:tc>
                <a:tc>
                  <a:txBody>
                    <a:bodyPr/>
                    <a:lstStyle/>
                    <a:p>
                      <a:r>
                        <a:rPr lang="en-US" dirty="0" err="1"/>
                        <a:t>Reservior</a:t>
                      </a:r>
                      <a:r>
                        <a:rPr lang="en-US" dirty="0"/>
                        <a:t> host</a:t>
                      </a:r>
                    </a:p>
                  </a:txBody>
                  <a:tcPr>
                    <a:solidFill>
                      <a:srgbClr val="FF00FF"/>
                    </a:solidFill>
                  </a:tcPr>
                </a:tc>
                <a:extLst>
                  <a:ext uri="{0D108BD9-81ED-4DB2-BD59-A6C34878D82A}">
                    <a16:rowId xmlns:a16="http://schemas.microsoft.com/office/drawing/2014/main" val="10000"/>
                  </a:ext>
                </a:extLst>
              </a:tr>
              <a:tr h="1016000">
                <a:tc>
                  <a:txBody>
                    <a:bodyPr/>
                    <a:lstStyle/>
                    <a:p>
                      <a:r>
                        <a:rPr lang="en-US" i="1" dirty="0" err="1"/>
                        <a:t>Fasciola</a:t>
                      </a:r>
                      <a:r>
                        <a:rPr lang="en-US" i="1" dirty="0"/>
                        <a:t> </a:t>
                      </a:r>
                      <a:r>
                        <a:rPr lang="en-US" i="1" dirty="0" err="1"/>
                        <a:t>buski</a:t>
                      </a:r>
                      <a:endParaRPr lang="en-US" i="1" dirty="0"/>
                    </a:p>
                  </a:txBody>
                  <a:tcPr>
                    <a:solidFill>
                      <a:srgbClr val="66FFFF"/>
                    </a:solidFill>
                  </a:tcPr>
                </a:tc>
                <a:tc>
                  <a:txBody>
                    <a:bodyPr/>
                    <a:lstStyle/>
                    <a:p>
                      <a:r>
                        <a:rPr lang="en-US" dirty="0"/>
                        <a:t>Giant Intestinal fluke</a:t>
                      </a:r>
                    </a:p>
                  </a:txBody>
                  <a:tcPr>
                    <a:solidFill>
                      <a:srgbClr val="66FFFF"/>
                    </a:solidFill>
                  </a:tcPr>
                </a:tc>
                <a:tc>
                  <a:txBody>
                    <a:bodyPr/>
                    <a:lstStyle/>
                    <a:p>
                      <a:r>
                        <a:rPr lang="en-US" dirty="0"/>
                        <a:t>Snail</a:t>
                      </a:r>
                    </a:p>
                  </a:txBody>
                  <a:tcPr>
                    <a:solidFill>
                      <a:srgbClr val="66FFFF"/>
                    </a:solidFill>
                  </a:tcPr>
                </a:tc>
                <a:tc>
                  <a:txBody>
                    <a:bodyPr/>
                    <a:lstStyle/>
                    <a:p>
                      <a:r>
                        <a:rPr lang="en-US" dirty="0"/>
                        <a:t>Water plans (Water chestnuts)</a:t>
                      </a:r>
                    </a:p>
                  </a:txBody>
                  <a:tcPr>
                    <a:solidFill>
                      <a:srgbClr val="66FFFF"/>
                    </a:solidFill>
                  </a:tcPr>
                </a:tc>
                <a:tc>
                  <a:txBody>
                    <a:bodyPr/>
                    <a:lstStyle/>
                    <a:p>
                      <a:r>
                        <a:rPr lang="en-US" dirty="0"/>
                        <a:t>Pigs, Dogs,</a:t>
                      </a:r>
                      <a:r>
                        <a:rPr lang="en-US" baseline="0" dirty="0"/>
                        <a:t> humans, rabbits</a:t>
                      </a:r>
                      <a:endParaRPr lang="en-US" dirty="0"/>
                    </a:p>
                  </a:txBody>
                  <a:tcPr>
                    <a:solidFill>
                      <a:srgbClr val="66FFFF"/>
                    </a:solidFill>
                  </a:tcPr>
                </a:tc>
                <a:extLst>
                  <a:ext uri="{0D108BD9-81ED-4DB2-BD59-A6C34878D82A}">
                    <a16:rowId xmlns:a16="http://schemas.microsoft.com/office/drawing/2014/main" val="10001"/>
                  </a:ext>
                </a:extLst>
              </a:tr>
              <a:tr h="711200">
                <a:tc>
                  <a:txBody>
                    <a:bodyPr/>
                    <a:lstStyle/>
                    <a:p>
                      <a:r>
                        <a:rPr lang="en-US" i="1" dirty="0" err="1"/>
                        <a:t>Fasciola</a:t>
                      </a:r>
                      <a:r>
                        <a:rPr lang="en-US" i="1" dirty="0"/>
                        <a:t> hepatica</a:t>
                      </a:r>
                    </a:p>
                  </a:txBody>
                  <a:tcPr>
                    <a:solidFill>
                      <a:srgbClr val="66FFFF"/>
                    </a:solidFill>
                  </a:tcPr>
                </a:tc>
                <a:tc>
                  <a:txBody>
                    <a:bodyPr/>
                    <a:lstStyle/>
                    <a:p>
                      <a:r>
                        <a:rPr lang="en-US" dirty="0"/>
                        <a:t>Sheep liver fluke</a:t>
                      </a:r>
                    </a:p>
                  </a:txBody>
                  <a:tcPr>
                    <a:solidFill>
                      <a:srgbClr val="66FFFF"/>
                    </a:solidFill>
                  </a:tcPr>
                </a:tc>
                <a:tc>
                  <a:txBody>
                    <a:bodyPr/>
                    <a:lstStyle/>
                    <a:p>
                      <a:r>
                        <a:rPr lang="en-US" dirty="0"/>
                        <a:t>snail</a:t>
                      </a:r>
                    </a:p>
                  </a:txBody>
                  <a:tcPr>
                    <a:solidFill>
                      <a:srgbClr val="66FFFF"/>
                    </a:solidFill>
                  </a:tcPr>
                </a:tc>
                <a:tc>
                  <a:txBody>
                    <a:bodyPr/>
                    <a:lstStyle/>
                    <a:p>
                      <a:r>
                        <a:rPr lang="en-US" dirty="0"/>
                        <a:t>Water plants e.g water cress</a:t>
                      </a:r>
                    </a:p>
                  </a:txBody>
                  <a:tcPr>
                    <a:solidFill>
                      <a:srgbClr val="66FFFF"/>
                    </a:solidFill>
                  </a:tcPr>
                </a:tc>
                <a:tc>
                  <a:txBody>
                    <a:bodyPr/>
                    <a:lstStyle/>
                    <a:p>
                      <a:r>
                        <a:rPr lang="en-US" dirty="0"/>
                        <a:t>Sheep, cattle,</a:t>
                      </a:r>
                      <a:r>
                        <a:rPr lang="en-US" baseline="0" dirty="0"/>
                        <a:t> humans</a:t>
                      </a:r>
                      <a:endParaRPr lang="en-US" dirty="0"/>
                    </a:p>
                  </a:txBody>
                  <a:tcPr>
                    <a:solidFill>
                      <a:srgbClr val="66FFFF"/>
                    </a:solidFill>
                  </a:tcPr>
                </a:tc>
                <a:extLst>
                  <a:ext uri="{0D108BD9-81ED-4DB2-BD59-A6C34878D82A}">
                    <a16:rowId xmlns:a16="http://schemas.microsoft.com/office/drawing/2014/main" val="10002"/>
                  </a:ext>
                </a:extLst>
              </a:tr>
              <a:tr h="711200">
                <a:tc>
                  <a:txBody>
                    <a:bodyPr/>
                    <a:lstStyle/>
                    <a:p>
                      <a:r>
                        <a:rPr lang="en-US" i="1" dirty="0" err="1"/>
                        <a:t>Opisthorcis</a:t>
                      </a:r>
                      <a:r>
                        <a:rPr lang="en-US" i="1" dirty="0"/>
                        <a:t> </a:t>
                      </a:r>
                      <a:r>
                        <a:rPr lang="en-US" i="1" dirty="0" err="1"/>
                        <a:t>sinensis</a:t>
                      </a:r>
                      <a:endParaRPr lang="en-US" i="1" dirty="0"/>
                    </a:p>
                  </a:txBody>
                  <a:tcPr>
                    <a:solidFill>
                      <a:srgbClr val="66FFFF"/>
                    </a:solidFill>
                  </a:tcPr>
                </a:tc>
                <a:tc>
                  <a:txBody>
                    <a:bodyPr/>
                    <a:lstStyle/>
                    <a:p>
                      <a:r>
                        <a:rPr lang="en-US" dirty="0"/>
                        <a:t>Chinese liver fluke</a:t>
                      </a:r>
                    </a:p>
                  </a:txBody>
                  <a:tcPr>
                    <a:solidFill>
                      <a:srgbClr val="66FFFF"/>
                    </a:solidFill>
                  </a:tcPr>
                </a:tc>
                <a:tc>
                  <a:txBody>
                    <a:bodyPr/>
                    <a:lstStyle/>
                    <a:p>
                      <a:r>
                        <a:rPr lang="en-US" dirty="0"/>
                        <a:t>Snail, fresh water fish</a:t>
                      </a:r>
                    </a:p>
                  </a:txBody>
                  <a:tcPr>
                    <a:solidFill>
                      <a:srgbClr val="66FFFF"/>
                    </a:solidFill>
                  </a:tcPr>
                </a:tc>
                <a:tc>
                  <a:txBody>
                    <a:bodyPr/>
                    <a:lstStyle/>
                    <a:p>
                      <a:r>
                        <a:rPr lang="en-US" dirty="0"/>
                        <a:t>Uncooked fish</a:t>
                      </a:r>
                    </a:p>
                  </a:txBody>
                  <a:tcPr>
                    <a:solidFill>
                      <a:srgbClr val="66FFFF"/>
                    </a:solidFill>
                  </a:tcPr>
                </a:tc>
                <a:tc>
                  <a:txBody>
                    <a:bodyPr/>
                    <a:lstStyle/>
                    <a:p>
                      <a:r>
                        <a:rPr lang="en-US" dirty="0"/>
                        <a:t>Dog, cats</a:t>
                      </a:r>
                      <a:r>
                        <a:rPr lang="en-US" baseline="0" dirty="0"/>
                        <a:t>, humans</a:t>
                      </a:r>
                      <a:endParaRPr lang="en-US" dirty="0"/>
                    </a:p>
                  </a:txBody>
                  <a:tcPr>
                    <a:solidFill>
                      <a:srgbClr val="66FFFF"/>
                    </a:solidFill>
                  </a:tcPr>
                </a:tc>
                <a:extLst>
                  <a:ext uri="{0D108BD9-81ED-4DB2-BD59-A6C34878D82A}">
                    <a16:rowId xmlns:a16="http://schemas.microsoft.com/office/drawing/2014/main" val="10003"/>
                  </a:ext>
                </a:extLst>
              </a:tr>
              <a:tr h="1320800">
                <a:tc>
                  <a:txBody>
                    <a:bodyPr/>
                    <a:lstStyle/>
                    <a:p>
                      <a:r>
                        <a:rPr lang="en-US" i="1" dirty="0" err="1"/>
                        <a:t>Paragonimus</a:t>
                      </a:r>
                      <a:r>
                        <a:rPr lang="en-US" i="1" dirty="0"/>
                        <a:t> </a:t>
                      </a:r>
                      <a:r>
                        <a:rPr lang="en-US" i="1" dirty="0" err="1"/>
                        <a:t>westermani</a:t>
                      </a:r>
                      <a:endParaRPr lang="en-US" i="1" dirty="0"/>
                    </a:p>
                  </a:txBody>
                  <a:tcPr>
                    <a:solidFill>
                      <a:srgbClr val="66FFFF"/>
                    </a:solidFill>
                  </a:tcPr>
                </a:tc>
                <a:tc>
                  <a:txBody>
                    <a:bodyPr/>
                    <a:lstStyle/>
                    <a:p>
                      <a:r>
                        <a:rPr lang="en-US" dirty="0"/>
                        <a:t>Lung</a:t>
                      </a:r>
                      <a:r>
                        <a:rPr lang="en-US" baseline="0" dirty="0"/>
                        <a:t> fluke</a:t>
                      </a:r>
                      <a:endParaRPr lang="en-US" dirty="0"/>
                    </a:p>
                  </a:txBody>
                  <a:tcPr>
                    <a:solidFill>
                      <a:srgbClr val="66FFFF"/>
                    </a:solidFill>
                  </a:tcPr>
                </a:tc>
                <a:tc>
                  <a:txBody>
                    <a:bodyPr/>
                    <a:lstStyle/>
                    <a:p>
                      <a:r>
                        <a:rPr lang="en-US" dirty="0"/>
                        <a:t>Snail, fresh water crabs, crayfish</a:t>
                      </a:r>
                    </a:p>
                  </a:txBody>
                  <a:tcPr>
                    <a:solidFill>
                      <a:srgbClr val="66FFFF"/>
                    </a:solidFill>
                  </a:tcPr>
                </a:tc>
                <a:tc>
                  <a:txBody>
                    <a:bodyPr/>
                    <a:lstStyle/>
                    <a:p>
                      <a:r>
                        <a:rPr lang="en-US" dirty="0"/>
                        <a:t>Uncooked crabs, </a:t>
                      </a:r>
                      <a:r>
                        <a:rPr lang="en-US" dirty="0" err="1"/>
                        <a:t>cray</a:t>
                      </a:r>
                      <a:r>
                        <a:rPr lang="en-US" dirty="0"/>
                        <a:t> fish</a:t>
                      </a:r>
                    </a:p>
                  </a:txBody>
                  <a:tcPr>
                    <a:solidFill>
                      <a:srgbClr val="66FFFF"/>
                    </a:solidFill>
                  </a:tcPr>
                </a:tc>
                <a:tc>
                  <a:txBody>
                    <a:bodyPr/>
                    <a:lstStyle/>
                    <a:p>
                      <a:r>
                        <a:rPr lang="en-US" dirty="0"/>
                        <a:t>Pig,</a:t>
                      </a:r>
                      <a:r>
                        <a:rPr lang="en-US" baseline="0" dirty="0"/>
                        <a:t> monkeys, humans</a:t>
                      </a:r>
                      <a:endParaRPr lang="en-US" dirty="0"/>
                    </a:p>
                  </a:txBody>
                  <a:tcPr>
                    <a:solidFill>
                      <a:srgbClr val="66FFFF"/>
                    </a:solidFill>
                  </a:tcPr>
                </a:tc>
                <a:extLst>
                  <a:ext uri="{0D108BD9-81ED-4DB2-BD59-A6C34878D82A}">
                    <a16:rowId xmlns:a16="http://schemas.microsoft.com/office/drawing/2014/main" val="10004"/>
                  </a:ext>
                </a:extLst>
              </a:tr>
              <a:tr h="1625600">
                <a:tc>
                  <a:txBody>
                    <a:bodyPr/>
                    <a:lstStyle/>
                    <a:p>
                      <a:r>
                        <a:rPr lang="en-US" i="1" dirty="0"/>
                        <a:t>Schistosoma</a:t>
                      </a:r>
                      <a:r>
                        <a:rPr lang="en-US" dirty="0"/>
                        <a:t> species</a:t>
                      </a:r>
                    </a:p>
                  </a:txBody>
                  <a:tcPr>
                    <a:solidFill>
                      <a:srgbClr val="66FFFF"/>
                    </a:solidFill>
                  </a:tcPr>
                </a:tc>
                <a:tc>
                  <a:txBody>
                    <a:bodyPr/>
                    <a:lstStyle/>
                    <a:p>
                      <a:r>
                        <a:rPr lang="en-US" dirty="0"/>
                        <a:t>Blood flukes</a:t>
                      </a:r>
                    </a:p>
                  </a:txBody>
                  <a:tcPr>
                    <a:solidFill>
                      <a:srgbClr val="66FFFF"/>
                    </a:solidFill>
                  </a:tcPr>
                </a:tc>
                <a:tc>
                  <a:txBody>
                    <a:bodyPr/>
                    <a:lstStyle/>
                    <a:p>
                      <a:r>
                        <a:rPr lang="en-US" dirty="0"/>
                        <a:t>Snail</a:t>
                      </a:r>
                    </a:p>
                  </a:txBody>
                  <a:tcPr>
                    <a:solidFill>
                      <a:srgbClr val="66FFFF"/>
                    </a:solidFill>
                  </a:tcPr>
                </a:tc>
                <a:tc>
                  <a:txBody>
                    <a:bodyPr/>
                    <a:lstStyle/>
                    <a:p>
                      <a:r>
                        <a:rPr lang="en-US" dirty="0"/>
                        <a:t>None</a:t>
                      </a:r>
                    </a:p>
                  </a:txBody>
                  <a:tcPr>
                    <a:solidFill>
                      <a:srgbClr val="66FFFF"/>
                    </a:solidFill>
                  </a:tcPr>
                </a:tc>
                <a:tc>
                  <a:txBody>
                    <a:bodyPr/>
                    <a:lstStyle/>
                    <a:p>
                      <a:r>
                        <a:rPr lang="en-US" dirty="0"/>
                        <a:t>Primates, rodents, domestic pets, livestock, humans</a:t>
                      </a:r>
                    </a:p>
                  </a:txBody>
                  <a:tcPr>
                    <a:solidFill>
                      <a:srgbClr val="66FFFF"/>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1524000" y="0"/>
            <a:ext cx="9144000" cy="685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dirty="0">
                <a:solidFill>
                  <a:prstClr val="white"/>
                </a:solidFill>
                <a:latin typeface="Times New Roman" pitchFamily="18" charset="0"/>
                <a:cs typeface="Times New Roman" pitchFamily="18" charset="0"/>
              </a:rPr>
              <a:t>Trematodes of medical importance</a:t>
            </a:r>
          </a:p>
        </p:txBody>
      </p:sp>
    </p:spTree>
    <p:custDataLst>
      <p:tags r:id="rId1"/>
    </p:custDataLst>
    <p:extLst>
      <p:ext uri="{BB962C8B-B14F-4D97-AF65-F5344CB8AC3E}">
        <p14:creationId xmlns:p14="http://schemas.microsoft.com/office/powerpoint/2010/main" val="531804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81200" y="0"/>
            <a:ext cx="8229600" cy="609600"/>
          </a:xfrm>
          <a:solidFill>
            <a:srgbClr val="00CCFF"/>
          </a:solidFill>
        </p:spPr>
        <p:txBody>
          <a:bodyPr>
            <a:normAutofit fontScale="90000"/>
          </a:bodyPr>
          <a:lstStyle/>
          <a:p>
            <a:pPr eaLnBrk="1" hangingPunct="1"/>
            <a:r>
              <a:rPr lang="en-ZW" sz="3600" b="1" dirty="0">
                <a:solidFill>
                  <a:schemeClr val="bg1"/>
                </a:solidFill>
                <a:latin typeface="Times New Roman" pitchFamily="18" charset="0"/>
                <a:cs typeface="Times New Roman" pitchFamily="18" charset="0"/>
              </a:rPr>
              <a:t>Clinical syndromes</a:t>
            </a:r>
            <a:endParaRPr lang="en-GB" sz="3600" b="1" dirty="0">
              <a:solidFill>
                <a:schemeClr val="bg1"/>
              </a:solidFill>
              <a:latin typeface="Times New Roman" pitchFamily="18" charset="0"/>
              <a:cs typeface="Times New Roman" pitchFamily="18" charset="0"/>
            </a:endParaRPr>
          </a:p>
        </p:txBody>
      </p:sp>
      <p:sp>
        <p:nvSpPr>
          <p:cNvPr id="65539" name="Rectangle 3"/>
          <p:cNvSpPr>
            <a:spLocks noGrp="1" noChangeArrowheads="1"/>
          </p:cNvSpPr>
          <p:nvPr>
            <p:ph type="body" idx="1"/>
          </p:nvPr>
        </p:nvSpPr>
        <p:spPr>
          <a:xfrm>
            <a:off x="1981200" y="762000"/>
            <a:ext cx="8458200" cy="5867400"/>
          </a:xfrm>
        </p:spPr>
        <p:txBody>
          <a:bodyPr/>
          <a:lstStyle/>
          <a:p>
            <a:pPr eaLnBrk="1" hangingPunct="1"/>
            <a:r>
              <a:rPr lang="en-ZW" sz="2000" dirty="0" err="1"/>
              <a:t>Fascioliasis</a:t>
            </a:r>
            <a:r>
              <a:rPr lang="en-ZW" sz="2000" dirty="0"/>
              <a:t> is an infection of the bile duct and liver.</a:t>
            </a:r>
          </a:p>
          <a:p>
            <a:pPr eaLnBrk="1" hangingPunct="1">
              <a:buFontTx/>
              <a:buNone/>
            </a:pPr>
            <a:endParaRPr lang="en-ZW" sz="2000" dirty="0"/>
          </a:p>
          <a:p>
            <a:pPr eaLnBrk="1" hangingPunct="1">
              <a:buFontTx/>
              <a:buNone/>
            </a:pPr>
            <a:r>
              <a:rPr lang="en-ZW" sz="2000" b="1" dirty="0"/>
              <a:t>Acute phase (migration from intestines to the bile duct)</a:t>
            </a:r>
          </a:p>
          <a:p>
            <a:pPr eaLnBrk="1" hangingPunct="1"/>
            <a:r>
              <a:rPr lang="en-ZW" sz="2000" dirty="0"/>
              <a:t>Tissue destruction due to larval migration</a:t>
            </a:r>
          </a:p>
          <a:p>
            <a:pPr eaLnBrk="1" hangingPunct="1"/>
            <a:r>
              <a:rPr lang="en-ZW" sz="2000" dirty="0"/>
              <a:t>Local or systemic allergic reactions</a:t>
            </a:r>
          </a:p>
          <a:p>
            <a:pPr eaLnBrk="1" hangingPunct="1"/>
            <a:r>
              <a:rPr lang="en-ZW" sz="2000" dirty="0"/>
              <a:t>Internal bleeding</a:t>
            </a:r>
          </a:p>
          <a:p>
            <a:pPr eaLnBrk="1" hangingPunct="1"/>
            <a:r>
              <a:rPr lang="en-ZW" sz="2000" dirty="0"/>
              <a:t>Anaemia esp. in children</a:t>
            </a:r>
          </a:p>
          <a:p>
            <a:pPr eaLnBrk="1" hangingPunct="1"/>
            <a:r>
              <a:rPr lang="en-ZW" sz="2000" dirty="0"/>
              <a:t>Fever</a:t>
            </a:r>
          </a:p>
          <a:p>
            <a:pPr eaLnBrk="1" hangingPunct="1"/>
            <a:r>
              <a:rPr lang="en-ZW" sz="2000" dirty="0"/>
              <a:t>eosinophilia</a:t>
            </a:r>
          </a:p>
          <a:p>
            <a:pPr eaLnBrk="1" hangingPunct="1"/>
            <a:endParaRPr lang="en-ZW" sz="1800" dirty="0"/>
          </a:p>
          <a:p>
            <a:pPr eaLnBrk="1" hangingPunct="1">
              <a:buFontTx/>
              <a:buNone/>
            </a:pPr>
            <a:r>
              <a:rPr lang="en-ZW" sz="2000" b="1" dirty="0"/>
              <a:t>Symptoms of chronic infection (when parasite settles in the duct, lays eggs that are passed in stool)</a:t>
            </a:r>
          </a:p>
          <a:p>
            <a:pPr eaLnBrk="1" hangingPunct="1"/>
            <a:r>
              <a:rPr lang="en-ZW" sz="2000" dirty="0"/>
              <a:t>Inflammation and blockage of the bile duct</a:t>
            </a:r>
          </a:p>
          <a:p>
            <a:pPr eaLnBrk="1" hangingPunct="1"/>
            <a:r>
              <a:rPr lang="en-ZW" sz="2000" dirty="0"/>
              <a:t>Inflammation of the liver</a:t>
            </a:r>
          </a:p>
          <a:p>
            <a:pPr eaLnBrk="1" hangingPunct="1"/>
            <a:r>
              <a:rPr lang="en-ZW" sz="2000" dirty="0"/>
              <a:t>Liver cirrhosis</a:t>
            </a:r>
          </a:p>
          <a:p>
            <a:pPr eaLnBrk="1" hangingPunct="1"/>
            <a:r>
              <a:rPr lang="en-ZW" sz="2000" dirty="0"/>
              <a:t>Inflammation of the pancreas</a:t>
            </a:r>
          </a:p>
          <a:p>
            <a:pPr eaLnBrk="1" hangingPunct="1"/>
            <a:endParaRPr lang="en-ZW" sz="1800" dirty="0"/>
          </a:p>
          <a:p>
            <a:pPr lvl="1" eaLnBrk="1" hangingPunct="1">
              <a:buFontTx/>
              <a:buNone/>
            </a:pPr>
            <a:endParaRPr lang="en-GB" sz="1800" dirty="0"/>
          </a:p>
        </p:txBody>
      </p:sp>
    </p:spTree>
    <p:custDataLst>
      <p:tags r:id="rId1"/>
    </p:custDataLst>
    <p:extLst>
      <p:ext uri="{BB962C8B-B14F-4D97-AF65-F5344CB8AC3E}">
        <p14:creationId xmlns:p14="http://schemas.microsoft.com/office/powerpoint/2010/main" val="100956766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Grp="1" noChangeArrowheads="1"/>
          </p:cNvSpPr>
          <p:nvPr>
            <p:ph type="title"/>
          </p:nvPr>
        </p:nvSpPr>
        <p:spPr>
          <a:xfrm>
            <a:off x="1981200" y="0"/>
            <a:ext cx="8229600" cy="838200"/>
          </a:xfrm>
          <a:solidFill>
            <a:srgbClr val="00CCFF"/>
          </a:solidFill>
        </p:spPr>
        <p:txBody>
          <a:bodyPr/>
          <a:lstStyle/>
          <a:p>
            <a:pPr eaLnBrk="1" hangingPunct="1"/>
            <a:r>
              <a:rPr lang="en-ZW" sz="4000" b="1" dirty="0">
                <a:solidFill>
                  <a:schemeClr val="bg1"/>
                </a:solidFill>
              </a:rPr>
              <a:t>Diagnosis</a:t>
            </a:r>
            <a:endParaRPr lang="en-GB" sz="4000" b="1" dirty="0">
              <a:solidFill>
                <a:schemeClr val="bg1"/>
              </a:solidFill>
            </a:endParaRPr>
          </a:p>
        </p:txBody>
      </p:sp>
      <p:pic>
        <p:nvPicPr>
          <p:cNvPr id="665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838200"/>
            <a:ext cx="5257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6"/>
          <p:cNvSpPr txBox="1">
            <a:spLocks noChangeArrowheads="1"/>
          </p:cNvSpPr>
          <p:nvPr/>
        </p:nvSpPr>
        <p:spPr bwMode="auto">
          <a:xfrm>
            <a:off x="5410200" y="5486401"/>
            <a:ext cx="5257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ZW" sz="2400" i="1">
                <a:solidFill>
                  <a:prstClr val="black"/>
                </a:solidFill>
              </a:rPr>
              <a:t>F. haepatica</a:t>
            </a:r>
            <a:r>
              <a:rPr lang="en-ZW" sz="2400">
                <a:solidFill>
                  <a:prstClr val="black"/>
                </a:solidFill>
              </a:rPr>
              <a:t> egg in unstained wet mount: Ellipsoidal, operculated, 130-150 by 60-90 µm</a:t>
            </a:r>
          </a:p>
        </p:txBody>
      </p:sp>
      <p:sp>
        <p:nvSpPr>
          <p:cNvPr id="66565" name="Text Box 7"/>
          <p:cNvSpPr txBox="1">
            <a:spLocks noChangeArrowheads="1"/>
          </p:cNvSpPr>
          <p:nvPr/>
        </p:nvSpPr>
        <p:spPr bwMode="auto">
          <a:xfrm>
            <a:off x="1524000" y="914401"/>
            <a:ext cx="36576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ZW" sz="2400" b="1">
                <a:solidFill>
                  <a:prstClr val="black"/>
                </a:solidFill>
              </a:rPr>
              <a:t>Microscopy:</a:t>
            </a:r>
          </a:p>
          <a:p>
            <a:pPr eaLnBrk="1" hangingPunct="1">
              <a:spcBef>
                <a:spcPct val="50000"/>
              </a:spcBef>
            </a:pPr>
            <a:r>
              <a:rPr lang="en-ZW" sz="2400">
                <a:solidFill>
                  <a:prstClr val="black"/>
                </a:solidFill>
              </a:rPr>
              <a:t>By finding </a:t>
            </a:r>
            <a:r>
              <a:rPr lang="en-ZW" sz="2400" i="1">
                <a:solidFill>
                  <a:prstClr val="black"/>
                </a:solidFill>
              </a:rPr>
              <a:t>F. hepatica</a:t>
            </a:r>
            <a:r>
              <a:rPr lang="en-ZW" sz="2400">
                <a:solidFill>
                  <a:prstClr val="black"/>
                </a:solidFill>
              </a:rPr>
              <a:t> eggs in: </a:t>
            </a:r>
          </a:p>
          <a:p>
            <a:pPr eaLnBrk="1" hangingPunct="1">
              <a:spcBef>
                <a:spcPct val="50000"/>
              </a:spcBef>
              <a:buFontTx/>
              <a:buChar char="•"/>
            </a:pPr>
            <a:r>
              <a:rPr lang="en-ZW" sz="2400">
                <a:solidFill>
                  <a:prstClr val="black"/>
                </a:solidFill>
              </a:rPr>
              <a:t>Stool</a:t>
            </a:r>
          </a:p>
          <a:p>
            <a:pPr eaLnBrk="1" hangingPunct="1">
              <a:spcBef>
                <a:spcPct val="50000"/>
              </a:spcBef>
              <a:buFontTx/>
              <a:buChar char="•"/>
            </a:pPr>
            <a:r>
              <a:rPr lang="en-ZW" sz="2400">
                <a:solidFill>
                  <a:prstClr val="black"/>
                </a:solidFill>
              </a:rPr>
              <a:t>Duodenal contents</a:t>
            </a:r>
          </a:p>
          <a:p>
            <a:pPr eaLnBrk="1" hangingPunct="1">
              <a:spcBef>
                <a:spcPct val="50000"/>
              </a:spcBef>
              <a:buFontTx/>
              <a:buChar char="•"/>
            </a:pPr>
            <a:r>
              <a:rPr lang="en-ZW" sz="2400">
                <a:solidFill>
                  <a:prstClr val="black"/>
                </a:solidFill>
              </a:rPr>
              <a:t>Bile</a:t>
            </a:r>
          </a:p>
          <a:p>
            <a:pPr eaLnBrk="1" hangingPunct="1">
              <a:spcBef>
                <a:spcPct val="50000"/>
              </a:spcBef>
            </a:pPr>
            <a:r>
              <a:rPr lang="en-ZW" sz="2400">
                <a:solidFill>
                  <a:prstClr val="black"/>
                </a:solidFill>
              </a:rPr>
              <a:t>More than one specimen should be examined</a:t>
            </a:r>
          </a:p>
          <a:p>
            <a:pPr eaLnBrk="1" hangingPunct="1">
              <a:spcBef>
                <a:spcPct val="50000"/>
              </a:spcBef>
            </a:pPr>
            <a:endParaRPr lang="en-ZW" sz="2400">
              <a:solidFill>
                <a:prstClr val="black"/>
              </a:solidFill>
            </a:endParaRPr>
          </a:p>
          <a:p>
            <a:pPr eaLnBrk="1" hangingPunct="1">
              <a:spcBef>
                <a:spcPct val="50000"/>
              </a:spcBef>
            </a:pPr>
            <a:endParaRPr lang="en-GB" sz="2400">
              <a:solidFill>
                <a:prstClr val="black"/>
              </a:solidFill>
            </a:endParaRPr>
          </a:p>
        </p:txBody>
      </p:sp>
      <p:sp>
        <p:nvSpPr>
          <p:cNvPr id="66566" name="Text Box 8"/>
          <p:cNvSpPr txBox="1">
            <a:spLocks noChangeArrowheads="1"/>
          </p:cNvSpPr>
          <p:nvPr/>
        </p:nvSpPr>
        <p:spPr bwMode="auto">
          <a:xfrm>
            <a:off x="1524000" y="5257801"/>
            <a:ext cx="3657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ZW" sz="2400" b="1" dirty="0">
                <a:solidFill>
                  <a:prstClr val="black"/>
                </a:solidFill>
              </a:rPr>
              <a:t>Serological test</a:t>
            </a:r>
            <a:r>
              <a:rPr lang="en-ZW" sz="2400" dirty="0">
                <a:solidFill>
                  <a:prstClr val="black"/>
                </a:solidFill>
              </a:rPr>
              <a:t>:</a:t>
            </a:r>
          </a:p>
          <a:p>
            <a:pPr eaLnBrk="1" hangingPunct="1">
              <a:spcBef>
                <a:spcPct val="50000"/>
              </a:spcBef>
              <a:buFontTx/>
              <a:buChar char="•"/>
            </a:pPr>
            <a:r>
              <a:rPr lang="en-ZW" sz="2400" dirty="0">
                <a:solidFill>
                  <a:prstClr val="black"/>
                </a:solidFill>
              </a:rPr>
              <a:t>ELISA techniques </a:t>
            </a:r>
            <a:endParaRPr lang="en-GB" sz="2400" dirty="0">
              <a:solidFill>
                <a:prstClr val="black"/>
              </a:solidFill>
            </a:endParaRPr>
          </a:p>
        </p:txBody>
      </p:sp>
    </p:spTree>
    <p:custDataLst>
      <p:tags r:id="rId1"/>
    </p:custDataLst>
    <p:extLst>
      <p:ext uri="{BB962C8B-B14F-4D97-AF65-F5344CB8AC3E}">
        <p14:creationId xmlns:p14="http://schemas.microsoft.com/office/powerpoint/2010/main" val="236001456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 y="365920"/>
            <a:ext cx="10972800" cy="1143000"/>
          </a:xfrm>
          <a:solidFill>
            <a:srgbClr val="00CCFF"/>
          </a:solidFill>
        </p:spPr>
        <p:txBody>
          <a:bodyPr/>
          <a:lstStyle/>
          <a:p>
            <a:pPr eaLnBrk="1" hangingPunct="1"/>
            <a:r>
              <a:rPr lang="en-ZW" b="1" dirty="0">
                <a:solidFill>
                  <a:schemeClr val="bg1"/>
                </a:solidFill>
              </a:rPr>
              <a:t>Treatment</a:t>
            </a:r>
            <a:endParaRPr lang="en-GB" b="1" dirty="0">
              <a:solidFill>
                <a:schemeClr val="bg1"/>
              </a:solidFill>
            </a:endParaRPr>
          </a:p>
        </p:txBody>
      </p:sp>
      <p:sp>
        <p:nvSpPr>
          <p:cNvPr id="68611" name="Rectangle 3"/>
          <p:cNvSpPr>
            <a:spLocks noGrp="1" noChangeArrowheads="1"/>
          </p:cNvSpPr>
          <p:nvPr>
            <p:ph type="body" idx="1"/>
          </p:nvPr>
        </p:nvSpPr>
        <p:spPr/>
        <p:txBody>
          <a:bodyPr/>
          <a:lstStyle/>
          <a:p>
            <a:pPr eaLnBrk="1" hangingPunct="1"/>
            <a:r>
              <a:rPr lang="en-ZW" dirty="0" err="1"/>
              <a:t>Triclabendazole</a:t>
            </a:r>
            <a:endParaRPr lang="en-ZW" dirty="0"/>
          </a:p>
          <a:p>
            <a:pPr eaLnBrk="1" hangingPunct="1"/>
            <a:r>
              <a:rPr lang="en-ZW" dirty="0"/>
              <a:t>Praziquantel is not effective</a:t>
            </a:r>
            <a:endParaRPr lang="en-GB" dirty="0"/>
          </a:p>
        </p:txBody>
      </p:sp>
      <p:sp>
        <p:nvSpPr>
          <p:cNvPr id="2" name="Rectangle 1"/>
          <p:cNvSpPr/>
          <p:nvPr/>
        </p:nvSpPr>
        <p:spPr>
          <a:xfrm>
            <a:off x="-1" y="4371308"/>
            <a:ext cx="12025745" cy="1200329"/>
          </a:xfrm>
          <a:prstGeom prst="rect">
            <a:avLst/>
          </a:prstGeom>
        </p:spPr>
        <p:txBody>
          <a:bodyPr wrap="square">
            <a:spAutoFit/>
          </a:bodyPr>
          <a:lstStyle/>
          <a:p>
            <a:r>
              <a:rPr lang="en-ZW" sz="2400" dirty="0">
                <a:latin typeface="Arial" panose="020B0604020202020204" pitchFamily="34" charset="0"/>
                <a:cs typeface="Arial" panose="020B0604020202020204" pitchFamily="34" charset="0"/>
              </a:rPr>
              <a:t>Treatment of infected individuals to reduce transmission</a:t>
            </a:r>
          </a:p>
          <a:p>
            <a:endParaRPr lang="en-ZW" sz="2400" dirty="0">
              <a:latin typeface="Arial" panose="020B0604020202020204" pitchFamily="34" charset="0"/>
              <a:cs typeface="Arial" panose="020B0604020202020204" pitchFamily="34" charset="0"/>
            </a:endParaRPr>
          </a:p>
          <a:p>
            <a:r>
              <a:rPr lang="en-ZW" sz="2400" dirty="0">
                <a:latin typeface="Arial" panose="020B0604020202020204" pitchFamily="34" charset="0"/>
                <a:cs typeface="Arial" panose="020B0604020202020204" pitchFamily="34" charset="0"/>
              </a:rPr>
              <a:t>Control of the growth and sale of watercress and other edible water plants</a:t>
            </a:r>
          </a:p>
        </p:txBody>
      </p:sp>
      <p:sp>
        <p:nvSpPr>
          <p:cNvPr id="5" name="Rectangle 2"/>
          <p:cNvSpPr txBox="1">
            <a:spLocks noChangeArrowheads="1"/>
          </p:cNvSpPr>
          <p:nvPr/>
        </p:nvSpPr>
        <p:spPr>
          <a:xfrm>
            <a:off x="64656" y="3137027"/>
            <a:ext cx="10972800" cy="1143000"/>
          </a:xfrm>
          <a:prstGeom prst="rect">
            <a:avLst/>
          </a:prstGeom>
          <a:solidFill>
            <a:srgbClr val="00CCF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sz="4000" b="1">
                <a:solidFill>
                  <a:schemeClr val="bg1"/>
                </a:solidFill>
              </a:rPr>
              <a:t>Prevention</a:t>
            </a:r>
            <a:endParaRPr lang="en-GB" sz="4000" b="1" dirty="0">
              <a:solidFill>
                <a:schemeClr val="bg1"/>
              </a:solidFill>
            </a:endParaRPr>
          </a:p>
        </p:txBody>
      </p:sp>
    </p:spTree>
    <p:custDataLst>
      <p:tags r:id="rId1"/>
    </p:custDataLst>
    <p:extLst>
      <p:ext uri="{BB962C8B-B14F-4D97-AF65-F5344CB8AC3E}">
        <p14:creationId xmlns:p14="http://schemas.microsoft.com/office/powerpoint/2010/main" val="11815632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4"/>
          <p:cNvSpPr>
            <a:spLocks noGrp="1" noChangeArrowheads="1"/>
          </p:cNvSpPr>
          <p:nvPr>
            <p:ph type="ctrTitle"/>
          </p:nvPr>
        </p:nvSpPr>
        <p:spPr>
          <a:solidFill>
            <a:srgbClr val="00CCFF"/>
          </a:solidFill>
        </p:spPr>
        <p:txBody>
          <a:bodyPr/>
          <a:lstStyle/>
          <a:p>
            <a:pPr eaLnBrk="1" hangingPunct="1"/>
            <a:r>
              <a:rPr lang="en-ZW" sz="4000" b="1" dirty="0" err="1">
                <a:solidFill>
                  <a:schemeClr val="bg1"/>
                </a:solidFill>
              </a:rPr>
              <a:t>Paragonimus</a:t>
            </a:r>
            <a:r>
              <a:rPr lang="en-ZW" sz="4000" b="1" dirty="0">
                <a:solidFill>
                  <a:schemeClr val="bg1"/>
                </a:solidFill>
              </a:rPr>
              <a:t> </a:t>
            </a:r>
            <a:r>
              <a:rPr lang="en-ZW" sz="4000" b="1" dirty="0" err="1">
                <a:solidFill>
                  <a:schemeClr val="bg1"/>
                </a:solidFill>
              </a:rPr>
              <a:t>Westermani</a:t>
            </a:r>
            <a:endParaRPr lang="en-GB" sz="4000" b="1" dirty="0">
              <a:solidFill>
                <a:schemeClr val="bg1"/>
              </a:solidFill>
            </a:endParaRPr>
          </a:p>
        </p:txBody>
      </p:sp>
      <p:sp>
        <p:nvSpPr>
          <p:cNvPr id="69635" name="Rectangle 5"/>
          <p:cNvSpPr>
            <a:spLocks noGrp="1" noChangeArrowheads="1"/>
          </p:cNvSpPr>
          <p:nvPr>
            <p:ph type="subTitle" idx="1"/>
          </p:nvPr>
        </p:nvSpPr>
        <p:spPr>
          <a:ln>
            <a:solidFill>
              <a:srgbClr val="FF00FF"/>
            </a:solidFill>
          </a:ln>
        </p:spPr>
        <p:txBody>
          <a:bodyPr/>
          <a:lstStyle/>
          <a:p>
            <a:pPr eaLnBrk="1" hangingPunct="1"/>
            <a:endParaRPr lang="en-ZW" dirty="0"/>
          </a:p>
          <a:p>
            <a:pPr eaLnBrk="1" hangingPunct="1"/>
            <a:r>
              <a:rPr lang="en-ZW" dirty="0"/>
              <a:t>Lung fluke</a:t>
            </a:r>
            <a:endParaRPr lang="en-GB" dirty="0"/>
          </a:p>
        </p:txBody>
      </p:sp>
    </p:spTree>
    <p:custDataLst>
      <p:tags r:id="rId1"/>
    </p:custDataLst>
    <p:extLst>
      <p:ext uri="{BB962C8B-B14F-4D97-AF65-F5344CB8AC3E}">
        <p14:creationId xmlns:p14="http://schemas.microsoft.com/office/powerpoint/2010/main" val="323658961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solidFill>
            <a:srgbClr val="00CCFF"/>
          </a:solidFill>
        </p:spPr>
        <p:txBody>
          <a:bodyPr/>
          <a:lstStyle/>
          <a:p>
            <a:pPr eaLnBrk="1" hangingPunct="1"/>
            <a:r>
              <a:rPr lang="en-ZW" sz="4000" b="1" dirty="0">
                <a:solidFill>
                  <a:schemeClr val="bg1"/>
                </a:solidFill>
              </a:rPr>
              <a:t>Transmission</a:t>
            </a:r>
            <a:endParaRPr lang="en-GB" sz="4000" b="1" dirty="0">
              <a:solidFill>
                <a:schemeClr val="bg1"/>
              </a:solidFill>
            </a:endParaRPr>
          </a:p>
        </p:txBody>
      </p:sp>
      <p:sp>
        <p:nvSpPr>
          <p:cNvPr id="70659" name="Rectangle 3"/>
          <p:cNvSpPr>
            <a:spLocks noGrp="1" noChangeArrowheads="1"/>
          </p:cNvSpPr>
          <p:nvPr>
            <p:ph type="body" idx="1"/>
          </p:nvPr>
        </p:nvSpPr>
        <p:spPr/>
        <p:txBody>
          <a:bodyPr/>
          <a:lstStyle/>
          <a:p>
            <a:pPr eaLnBrk="1" hangingPunct="1">
              <a:lnSpc>
                <a:spcPct val="90000"/>
              </a:lnSpc>
            </a:pPr>
            <a:r>
              <a:rPr lang="en-ZW" dirty="0"/>
              <a:t>Human get infected with the disease by eating:</a:t>
            </a:r>
          </a:p>
          <a:p>
            <a:pPr eaLnBrk="1" hangingPunct="1">
              <a:lnSpc>
                <a:spcPct val="90000"/>
              </a:lnSpc>
              <a:buFontTx/>
              <a:buNone/>
            </a:pPr>
            <a:endParaRPr lang="en-ZW" dirty="0"/>
          </a:p>
          <a:p>
            <a:pPr lvl="1" eaLnBrk="1" hangingPunct="1">
              <a:lnSpc>
                <a:spcPct val="90000"/>
              </a:lnSpc>
            </a:pPr>
            <a:r>
              <a:rPr lang="en-ZW" dirty="0"/>
              <a:t>Raw crabs</a:t>
            </a:r>
          </a:p>
          <a:p>
            <a:pPr eaLnBrk="1" hangingPunct="1">
              <a:lnSpc>
                <a:spcPct val="90000"/>
              </a:lnSpc>
              <a:buFontTx/>
              <a:buNone/>
            </a:pPr>
            <a:endParaRPr lang="en-ZW" dirty="0"/>
          </a:p>
          <a:p>
            <a:pPr lvl="1" eaLnBrk="1" hangingPunct="1">
              <a:lnSpc>
                <a:spcPct val="90000"/>
              </a:lnSpc>
            </a:pPr>
            <a:r>
              <a:rPr lang="en-ZW" dirty="0"/>
              <a:t>And raw fish that are carrying the parasites</a:t>
            </a:r>
          </a:p>
          <a:p>
            <a:pPr eaLnBrk="1" hangingPunct="1">
              <a:lnSpc>
                <a:spcPct val="90000"/>
              </a:lnSpc>
              <a:buFontTx/>
              <a:buNone/>
            </a:pPr>
            <a:endParaRPr lang="en-ZW" dirty="0"/>
          </a:p>
          <a:p>
            <a:pPr eaLnBrk="1" hangingPunct="1">
              <a:lnSpc>
                <a:spcPct val="90000"/>
              </a:lnSpc>
            </a:pPr>
            <a:r>
              <a:rPr lang="en-ZW" sz="2800" dirty="0"/>
              <a:t>In Asia about 80 % of freshwater crabs are infected with the lung fluke</a:t>
            </a:r>
            <a:r>
              <a:rPr lang="en-ZW" dirty="0"/>
              <a:t>.</a:t>
            </a:r>
            <a:endParaRPr lang="en-GB" dirty="0"/>
          </a:p>
        </p:txBody>
      </p:sp>
    </p:spTree>
    <p:custDataLst>
      <p:tags r:id="rId1"/>
    </p:custDataLst>
    <p:extLst>
      <p:ext uri="{BB962C8B-B14F-4D97-AF65-F5344CB8AC3E}">
        <p14:creationId xmlns:p14="http://schemas.microsoft.com/office/powerpoint/2010/main" val="376611312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normAutofit/>
          </a:bodyPr>
          <a:lstStyle/>
          <a:p>
            <a:pPr eaLnBrk="1" hangingPunct="1"/>
            <a:r>
              <a:rPr lang="en-ZW" sz="3600" b="1"/>
              <a:t>Other animals that can harbour </a:t>
            </a:r>
            <a:r>
              <a:rPr lang="en-ZW" sz="3600" b="1" i="1"/>
              <a:t>P. westermani</a:t>
            </a:r>
            <a:r>
              <a:rPr lang="en-ZW" sz="4000"/>
              <a:t> </a:t>
            </a:r>
            <a:endParaRPr lang="en-GB" sz="4000"/>
          </a:p>
        </p:txBody>
      </p:sp>
      <p:sp>
        <p:nvSpPr>
          <p:cNvPr id="72707" name="Rectangle 3"/>
          <p:cNvSpPr>
            <a:spLocks noGrp="1" noChangeArrowheads="1"/>
          </p:cNvSpPr>
          <p:nvPr>
            <p:ph type="body" idx="1"/>
          </p:nvPr>
        </p:nvSpPr>
        <p:spPr/>
        <p:txBody>
          <a:bodyPr/>
          <a:lstStyle/>
          <a:p>
            <a:pPr eaLnBrk="1" hangingPunct="1">
              <a:lnSpc>
                <a:spcPct val="90000"/>
              </a:lnSpc>
            </a:pPr>
            <a:r>
              <a:rPr lang="en-ZW"/>
              <a:t>Dogs</a:t>
            </a:r>
          </a:p>
          <a:p>
            <a:pPr eaLnBrk="1" hangingPunct="1">
              <a:lnSpc>
                <a:spcPct val="90000"/>
              </a:lnSpc>
            </a:pPr>
            <a:endParaRPr lang="en-ZW"/>
          </a:p>
          <a:p>
            <a:pPr eaLnBrk="1" hangingPunct="1">
              <a:lnSpc>
                <a:spcPct val="90000"/>
              </a:lnSpc>
            </a:pPr>
            <a:r>
              <a:rPr lang="en-ZW"/>
              <a:t>Pigs</a:t>
            </a:r>
          </a:p>
          <a:p>
            <a:pPr eaLnBrk="1" hangingPunct="1">
              <a:lnSpc>
                <a:spcPct val="90000"/>
              </a:lnSpc>
            </a:pPr>
            <a:endParaRPr lang="en-ZW"/>
          </a:p>
          <a:p>
            <a:pPr eaLnBrk="1" hangingPunct="1">
              <a:lnSpc>
                <a:spcPct val="90000"/>
              </a:lnSpc>
            </a:pPr>
            <a:r>
              <a:rPr lang="en-ZW"/>
              <a:t>Cats</a:t>
            </a:r>
          </a:p>
          <a:p>
            <a:pPr eaLnBrk="1" hangingPunct="1">
              <a:lnSpc>
                <a:spcPct val="90000"/>
              </a:lnSpc>
            </a:pPr>
            <a:endParaRPr lang="en-ZW"/>
          </a:p>
          <a:p>
            <a:pPr eaLnBrk="1" hangingPunct="1">
              <a:lnSpc>
                <a:spcPct val="90000"/>
              </a:lnSpc>
            </a:pPr>
            <a:r>
              <a:rPr lang="en-ZW"/>
              <a:t>Infection can persist for 20 years in humans</a:t>
            </a:r>
            <a:endParaRPr lang="en-GB"/>
          </a:p>
        </p:txBody>
      </p:sp>
    </p:spTree>
    <p:custDataLst>
      <p:tags r:id="rId1"/>
    </p:custDataLst>
    <p:extLst>
      <p:ext uri="{BB962C8B-B14F-4D97-AF65-F5344CB8AC3E}">
        <p14:creationId xmlns:p14="http://schemas.microsoft.com/office/powerpoint/2010/main" val="2124509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ZW" b="1"/>
              <a:t>Epidemiology</a:t>
            </a:r>
            <a:endParaRPr lang="en-GB" b="1"/>
          </a:p>
        </p:txBody>
      </p:sp>
      <p:sp>
        <p:nvSpPr>
          <p:cNvPr id="71683" name="Rectangle 3"/>
          <p:cNvSpPr>
            <a:spLocks noGrp="1" noChangeArrowheads="1"/>
          </p:cNvSpPr>
          <p:nvPr>
            <p:ph type="body" idx="1"/>
          </p:nvPr>
        </p:nvSpPr>
        <p:spPr/>
        <p:txBody>
          <a:bodyPr/>
          <a:lstStyle/>
          <a:p>
            <a:pPr eaLnBrk="1" hangingPunct="1">
              <a:lnSpc>
                <a:spcPct val="90000"/>
              </a:lnSpc>
            </a:pPr>
            <a:r>
              <a:rPr lang="en-ZW" sz="2800" dirty="0" err="1"/>
              <a:t>Paragonimus</a:t>
            </a:r>
            <a:r>
              <a:rPr lang="en-ZW" sz="2800" dirty="0"/>
              <a:t> </a:t>
            </a:r>
            <a:r>
              <a:rPr lang="en-ZW" sz="2800" dirty="0" err="1"/>
              <a:t>Westermani</a:t>
            </a:r>
            <a:r>
              <a:rPr lang="en-ZW" sz="2800" dirty="0"/>
              <a:t> infects 22 M people world wide.</a:t>
            </a:r>
          </a:p>
          <a:p>
            <a:pPr eaLnBrk="1" hangingPunct="1">
              <a:lnSpc>
                <a:spcPct val="90000"/>
              </a:lnSpc>
              <a:buFontTx/>
              <a:buNone/>
            </a:pPr>
            <a:endParaRPr lang="en-ZW" sz="2800" dirty="0"/>
          </a:p>
          <a:p>
            <a:pPr eaLnBrk="1" hangingPunct="1">
              <a:lnSpc>
                <a:spcPct val="90000"/>
              </a:lnSpc>
              <a:buFontTx/>
              <a:buNone/>
            </a:pPr>
            <a:r>
              <a:rPr lang="en-ZW" sz="2800" b="1" dirty="0"/>
              <a:t>Endemic in:</a:t>
            </a:r>
          </a:p>
          <a:p>
            <a:pPr eaLnBrk="1" hangingPunct="1">
              <a:lnSpc>
                <a:spcPct val="90000"/>
              </a:lnSpc>
            </a:pPr>
            <a:r>
              <a:rPr lang="en-ZW" sz="2800" dirty="0"/>
              <a:t> Africa</a:t>
            </a:r>
          </a:p>
          <a:p>
            <a:pPr eaLnBrk="1" hangingPunct="1">
              <a:lnSpc>
                <a:spcPct val="90000"/>
              </a:lnSpc>
            </a:pPr>
            <a:r>
              <a:rPr lang="en-ZW" sz="2800" dirty="0"/>
              <a:t>Asia</a:t>
            </a:r>
          </a:p>
          <a:p>
            <a:pPr eaLnBrk="1" hangingPunct="1">
              <a:lnSpc>
                <a:spcPct val="90000"/>
              </a:lnSpc>
            </a:pPr>
            <a:r>
              <a:rPr lang="en-ZW" sz="2800" dirty="0"/>
              <a:t>South and Central America</a:t>
            </a:r>
          </a:p>
          <a:p>
            <a:pPr eaLnBrk="1" hangingPunct="1">
              <a:lnSpc>
                <a:spcPct val="90000"/>
              </a:lnSpc>
            </a:pPr>
            <a:r>
              <a:rPr lang="en-ZW" sz="2800" dirty="0"/>
              <a:t>South East Asia is particularly affected because raw sea food is very popular there. </a:t>
            </a:r>
            <a:endParaRPr lang="en-GB" sz="2800" dirty="0"/>
          </a:p>
        </p:txBody>
      </p:sp>
    </p:spTree>
    <p:custDataLst>
      <p:tags r:id="rId1"/>
    </p:custDataLst>
    <p:extLst>
      <p:ext uri="{BB962C8B-B14F-4D97-AF65-F5344CB8AC3E}">
        <p14:creationId xmlns:p14="http://schemas.microsoft.com/office/powerpoint/2010/main" val="38380654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905000" y="0"/>
            <a:ext cx="8229600" cy="838200"/>
          </a:xfrm>
        </p:spPr>
        <p:txBody>
          <a:bodyPr/>
          <a:lstStyle/>
          <a:p>
            <a:pPr eaLnBrk="1" hangingPunct="1"/>
            <a:r>
              <a:rPr lang="en-ZW" sz="4000" b="1"/>
              <a:t>Life cycle</a:t>
            </a:r>
            <a:endParaRPr lang="en-GB" sz="4000" b="1"/>
          </a:p>
        </p:txBody>
      </p:sp>
      <p:sp>
        <p:nvSpPr>
          <p:cNvPr id="73731" name="Rectangle 3"/>
          <p:cNvSpPr>
            <a:spLocks noGrp="1" noChangeArrowheads="1"/>
          </p:cNvSpPr>
          <p:nvPr>
            <p:ph type="body" idx="1"/>
          </p:nvPr>
        </p:nvSpPr>
        <p:spPr>
          <a:xfrm>
            <a:off x="1981200" y="914400"/>
            <a:ext cx="8229600" cy="5562600"/>
          </a:xfrm>
        </p:spPr>
        <p:txBody>
          <a:bodyPr/>
          <a:lstStyle/>
          <a:p>
            <a:pPr eaLnBrk="1" hangingPunct="1">
              <a:lnSpc>
                <a:spcPct val="80000"/>
              </a:lnSpc>
            </a:pPr>
            <a:r>
              <a:rPr lang="en-ZW" sz="2400"/>
              <a:t>Adult female lays eggs </a:t>
            </a:r>
          </a:p>
          <a:p>
            <a:pPr eaLnBrk="1" hangingPunct="1">
              <a:lnSpc>
                <a:spcPct val="80000"/>
              </a:lnSpc>
            </a:pPr>
            <a:endParaRPr lang="en-ZW" sz="2400"/>
          </a:p>
          <a:p>
            <a:pPr eaLnBrk="1" hangingPunct="1">
              <a:lnSpc>
                <a:spcPct val="80000"/>
              </a:lnSpc>
            </a:pPr>
            <a:r>
              <a:rPr lang="en-ZW" sz="2400"/>
              <a:t>Eggs are carried out from the human lungs in the sputum by the motion of microvilli</a:t>
            </a:r>
          </a:p>
          <a:p>
            <a:pPr eaLnBrk="1" hangingPunct="1">
              <a:lnSpc>
                <a:spcPct val="80000"/>
              </a:lnSpc>
            </a:pPr>
            <a:endParaRPr lang="en-ZW" sz="2400"/>
          </a:p>
          <a:p>
            <a:pPr eaLnBrk="1" hangingPunct="1">
              <a:lnSpc>
                <a:spcPct val="80000"/>
              </a:lnSpc>
            </a:pPr>
            <a:r>
              <a:rPr lang="en-ZW" sz="2400"/>
              <a:t>Then the eggs are taken through the GIT out of the body</a:t>
            </a:r>
          </a:p>
          <a:p>
            <a:pPr eaLnBrk="1" hangingPunct="1">
              <a:lnSpc>
                <a:spcPct val="80000"/>
              </a:lnSpc>
            </a:pPr>
            <a:endParaRPr lang="en-ZW" sz="2400"/>
          </a:p>
          <a:p>
            <a:pPr eaLnBrk="1" hangingPunct="1">
              <a:lnSpc>
                <a:spcPct val="80000"/>
              </a:lnSpc>
            </a:pPr>
            <a:r>
              <a:rPr lang="en-ZW" sz="2400"/>
              <a:t>If feaces get in contact with water, after 2 weeks larvae called miracidia hatch</a:t>
            </a:r>
          </a:p>
          <a:p>
            <a:pPr eaLnBrk="1" hangingPunct="1">
              <a:lnSpc>
                <a:spcPct val="80000"/>
              </a:lnSpc>
              <a:buFontTx/>
              <a:buNone/>
            </a:pPr>
            <a:endParaRPr lang="en-ZW" sz="2400"/>
          </a:p>
          <a:p>
            <a:pPr eaLnBrk="1" hangingPunct="1">
              <a:lnSpc>
                <a:spcPct val="80000"/>
              </a:lnSpc>
            </a:pPr>
            <a:r>
              <a:rPr lang="en-ZW" sz="2400"/>
              <a:t>A miracidium locates the intermediate host snail and penetrates its skin.</a:t>
            </a:r>
          </a:p>
          <a:p>
            <a:pPr eaLnBrk="1" hangingPunct="1">
              <a:lnSpc>
                <a:spcPct val="80000"/>
              </a:lnSpc>
            </a:pPr>
            <a:endParaRPr lang="en-ZW" sz="2400"/>
          </a:p>
          <a:p>
            <a:pPr eaLnBrk="1" hangingPunct="1">
              <a:lnSpc>
                <a:spcPct val="80000"/>
              </a:lnSpc>
            </a:pPr>
            <a:r>
              <a:rPr lang="en-ZW" sz="2400"/>
              <a:t>In 3-5 months miracidium develops into a cercariae</a:t>
            </a:r>
          </a:p>
          <a:p>
            <a:pPr eaLnBrk="1" hangingPunct="1">
              <a:lnSpc>
                <a:spcPct val="80000"/>
              </a:lnSpc>
              <a:buFontTx/>
              <a:buNone/>
            </a:pPr>
            <a:r>
              <a:rPr lang="en-ZW" sz="2000"/>
              <a:t> </a:t>
            </a:r>
            <a:endParaRPr lang="en-GB" sz="2000"/>
          </a:p>
        </p:txBody>
      </p:sp>
    </p:spTree>
    <p:custDataLst>
      <p:tags r:id="rId1"/>
    </p:custDataLst>
    <p:extLst>
      <p:ext uri="{BB962C8B-B14F-4D97-AF65-F5344CB8AC3E}">
        <p14:creationId xmlns:p14="http://schemas.microsoft.com/office/powerpoint/2010/main" val="147497301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solidFill>
            <a:srgbClr val="00CCFF"/>
          </a:solidFill>
        </p:spPr>
        <p:txBody>
          <a:bodyPr/>
          <a:lstStyle/>
          <a:p>
            <a:pPr eaLnBrk="1" hangingPunct="1"/>
            <a:r>
              <a:rPr lang="en-ZW" sz="4000" b="1" dirty="0">
                <a:solidFill>
                  <a:schemeClr val="bg1"/>
                </a:solidFill>
              </a:rPr>
              <a:t>Life cycle</a:t>
            </a:r>
            <a:endParaRPr lang="en-GB" sz="4000" b="1" dirty="0">
              <a:solidFill>
                <a:schemeClr val="bg1"/>
              </a:solidFill>
            </a:endParaRPr>
          </a:p>
        </p:txBody>
      </p:sp>
      <p:sp>
        <p:nvSpPr>
          <p:cNvPr id="74755" name="Rectangle 3"/>
          <p:cNvSpPr>
            <a:spLocks noGrp="1" noChangeArrowheads="1"/>
          </p:cNvSpPr>
          <p:nvPr>
            <p:ph type="body" idx="1"/>
          </p:nvPr>
        </p:nvSpPr>
        <p:spPr/>
        <p:txBody>
          <a:bodyPr/>
          <a:lstStyle/>
          <a:p>
            <a:pPr eaLnBrk="1" hangingPunct="1">
              <a:lnSpc>
                <a:spcPct val="80000"/>
              </a:lnSpc>
            </a:pPr>
            <a:r>
              <a:rPr lang="en-ZW" sz="2800"/>
              <a:t>The cercaria crawls out of the snail to find fresh water crayfish or crabs.</a:t>
            </a:r>
          </a:p>
          <a:p>
            <a:pPr eaLnBrk="1" hangingPunct="1">
              <a:lnSpc>
                <a:spcPct val="80000"/>
              </a:lnSpc>
            </a:pPr>
            <a:endParaRPr lang="en-ZW" sz="2800"/>
          </a:p>
          <a:p>
            <a:pPr eaLnBrk="1" hangingPunct="1">
              <a:lnSpc>
                <a:spcPct val="80000"/>
              </a:lnSpc>
            </a:pPr>
            <a:r>
              <a:rPr lang="en-ZW" sz="2800"/>
              <a:t>It penetrates the muscles of the crab and forms a cyst.</a:t>
            </a:r>
          </a:p>
          <a:p>
            <a:pPr eaLnBrk="1" hangingPunct="1">
              <a:lnSpc>
                <a:spcPct val="80000"/>
              </a:lnSpc>
            </a:pPr>
            <a:endParaRPr lang="en-ZW" sz="2800"/>
          </a:p>
          <a:p>
            <a:pPr eaLnBrk="1" hangingPunct="1">
              <a:lnSpc>
                <a:spcPct val="80000"/>
              </a:lnSpc>
            </a:pPr>
            <a:r>
              <a:rPr lang="en-ZW" sz="2800"/>
              <a:t>Within 2 months it transforms into metacercaria which is the resting form of the cercaria.</a:t>
            </a:r>
          </a:p>
          <a:p>
            <a:pPr eaLnBrk="1" hangingPunct="1">
              <a:lnSpc>
                <a:spcPct val="80000"/>
              </a:lnSpc>
              <a:buFontTx/>
              <a:buNone/>
            </a:pPr>
            <a:endParaRPr lang="en-ZW" sz="2800"/>
          </a:p>
          <a:p>
            <a:pPr eaLnBrk="1" hangingPunct="1">
              <a:lnSpc>
                <a:spcPct val="80000"/>
              </a:lnSpc>
            </a:pPr>
            <a:r>
              <a:rPr lang="en-ZW" sz="2800"/>
              <a:t>If a human eats the infected crab raw, the metacercaria cyst gets into the stomach.</a:t>
            </a:r>
          </a:p>
          <a:p>
            <a:pPr eaLnBrk="1" hangingPunct="1">
              <a:lnSpc>
                <a:spcPct val="80000"/>
              </a:lnSpc>
            </a:pPr>
            <a:endParaRPr lang="en-ZW" sz="2800"/>
          </a:p>
          <a:p>
            <a:pPr eaLnBrk="1" hangingPunct="1">
              <a:lnSpc>
                <a:spcPct val="80000"/>
              </a:lnSpc>
            </a:pPr>
            <a:endParaRPr lang="en-GB" sz="2800"/>
          </a:p>
        </p:txBody>
      </p:sp>
    </p:spTree>
    <p:custDataLst>
      <p:tags r:id="rId1"/>
    </p:custDataLst>
    <p:extLst>
      <p:ext uri="{BB962C8B-B14F-4D97-AF65-F5344CB8AC3E}">
        <p14:creationId xmlns:p14="http://schemas.microsoft.com/office/powerpoint/2010/main" val="16569824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981200" y="0"/>
            <a:ext cx="8229600" cy="1066800"/>
          </a:xfrm>
          <a:solidFill>
            <a:srgbClr val="00CCFF"/>
          </a:solidFill>
        </p:spPr>
        <p:txBody>
          <a:bodyPr/>
          <a:lstStyle/>
          <a:p>
            <a:pPr eaLnBrk="1" hangingPunct="1"/>
            <a:r>
              <a:rPr lang="en-ZW" sz="4000" b="1" dirty="0">
                <a:solidFill>
                  <a:schemeClr val="bg1"/>
                </a:solidFill>
              </a:rPr>
              <a:t>Life cycle</a:t>
            </a:r>
            <a:endParaRPr lang="en-GB" sz="4000" b="1" dirty="0">
              <a:solidFill>
                <a:schemeClr val="bg1"/>
              </a:solidFill>
            </a:endParaRPr>
          </a:p>
        </p:txBody>
      </p:sp>
      <p:sp>
        <p:nvSpPr>
          <p:cNvPr id="75779" name="Rectangle 3"/>
          <p:cNvSpPr>
            <a:spLocks noGrp="1" noChangeArrowheads="1"/>
          </p:cNvSpPr>
          <p:nvPr>
            <p:ph type="body" idx="1"/>
          </p:nvPr>
        </p:nvSpPr>
        <p:spPr/>
        <p:txBody>
          <a:bodyPr/>
          <a:lstStyle/>
          <a:p>
            <a:pPr eaLnBrk="1" hangingPunct="1">
              <a:lnSpc>
                <a:spcPct val="80000"/>
              </a:lnSpc>
            </a:pPr>
            <a:r>
              <a:rPr lang="en-ZW" sz="2800"/>
              <a:t>Once inside the duodenum, the metacercariae excysts</a:t>
            </a:r>
          </a:p>
          <a:p>
            <a:pPr eaLnBrk="1" hangingPunct="1">
              <a:lnSpc>
                <a:spcPct val="80000"/>
              </a:lnSpc>
            </a:pPr>
            <a:endParaRPr lang="en-ZW" sz="2800"/>
          </a:p>
          <a:p>
            <a:pPr eaLnBrk="1" hangingPunct="1">
              <a:lnSpc>
                <a:spcPct val="80000"/>
              </a:lnSpc>
            </a:pPr>
            <a:r>
              <a:rPr lang="en-ZW" sz="2800"/>
              <a:t>It penetrates the small intestines and moves through the abdominal wall and diaphragm to the lungs </a:t>
            </a:r>
          </a:p>
          <a:p>
            <a:pPr eaLnBrk="1" hangingPunct="1">
              <a:lnSpc>
                <a:spcPct val="80000"/>
              </a:lnSpc>
            </a:pPr>
            <a:endParaRPr lang="en-ZW" sz="2800"/>
          </a:p>
          <a:p>
            <a:pPr eaLnBrk="1" hangingPunct="1">
              <a:lnSpc>
                <a:spcPct val="80000"/>
              </a:lnSpc>
            </a:pPr>
            <a:r>
              <a:rPr lang="en-ZW" sz="2800"/>
              <a:t> In the lungs the worm develops into an adult</a:t>
            </a:r>
          </a:p>
          <a:p>
            <a:pPr eaLnBrk="1" hangingPunct="1">
              <a:lnSpc>
                <a:spcPct val="80000"/>
              </a:lnSpc>
              <a:buFontTx/>
              <a:buNone/>
            </a:pPr>
            <a:endParaRPr lang="en-ZW" sz="2800"/>
          </a:p>
          <a:p>
            <a:pPr eaLnBrk="1" hangingPunct="1">
              <a:lnSpc>
                <a:spcPct val="80000"/>
              </a:lnSpc>
            </a:pPr>
            <a:r>
              <a:rPr lang="en-ZW" sz="2800"/>
              <a:t>Male and female worms reproduce and the cycle starts again.</a:t>
            </a:r>
          </a:p>
          <a:p>
            <a:pPr eaLnBrk="1" hangingPunct="1">
              <a:lnSpc>
                <a:spcPct val="80000"/>
              </a:lnSpc>
            </a:pPr>
            <a:endParaRPr lang="en-GB" sz="2800"/>
          </a:p>
        </p:txBody>
      </p:sp>
    </p:spTree>
    <p:custDataLst>
      <p:tags r:id="rId1"/>
    </p:custDataLst>
    <p:extLst>
      <p:ext uri="{BB962C8B-B14F-4D97-AF65-F5344CB8AC3E}">
        <p14:creationId xmlns:p14="http://schemas.microsoft.com/office/powerpoint/2010/main" val="32761587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B0F0"/>
          </a:solidFill>
        </p:spPr>
        <p:txBody>
          <a:bodyPr/>
          <a:lstStyle/>
          <a:p>
            <a:r>
              <a:rPr lang="en-US" b="1" dirty="0">
                <a:solidFill>
                  <a:schemeClr val="bg1"/>
                </a:solidFill>
                <a:latin typeface="Times New Roman" pitchFamily="18" charset="0"/>
                <a:cs typeface="Times New Roman" pitchFamily="18" charset="0"/>
              </a:rPr>
              <a:t>Schistosomes</a:t>
            </a:r>
          </a:p>
        </p:txBody>
      </p:sp>
      <p:sp>
        <p:nvSpPr>
          <p:cNvPr id="3" name="Subtitle 2"/>
          <p:cNvSpPr>
            <a:spLocks noGrp="1"/>
          </p:cNvSpPr>
          <p:nvPr>
            <p:ph type="subTitle" idx="1"/>
          </p:nvPr>
        </p:nvSpPr>
        <p:spPr>
          <a:ln>
            <a:solidFill>
              <a:srgbClr val="7030A0"/>
            </a:solidFill>
          </a:ln>
        </p:spPr>
        <p:txBody>
          <a:bodyPr/>
          <a:lstStyle/>
          <a:p>
            <a:endParaRPr lang="en-ZW" b="1" dirty="0"/>
          </a:p>
          <a:p>
            <a:r>
              <a:rPr lang="en-ZW" b="1" dirty="0">
                <a:solidFill>
                  <a:schemeClr val="tx1"/>
                </a:solidFill>
              </a:rPr>
              <a:t>BLOOD FLUKES</a:t>
            </a:r>
            <a:endParaRPr lang="en-US" dirty="0">
              <a:solidFill>
                <a:schemeClr val="tx1"/>
              </a:solidFill>
            </a:endParaRPr>
          </a:p>
        </p:txBody>
      </p:sp>
    </p:spTree>
    <p:custDataLst>
      <p:tags r:id="rId1"/>
    </p:custDataLst>
    <p:extLst>
      <p:ext uri="{BB962C8B-B14F-4D97-AF65-F5344CB8AC3E}">
        <p14:creationId xmlns:p14="http://schemas.microsoft.com/office/powerpoint/2010/main" val="1404463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p:nvPr>
        </p:nvSpPr>
        <p:spPr>
          <a:xfrm>
            <a:off x="1981200" y="0"/>
            <a:ext cx="8229600" cy="838200"/>
          </a:xfrm>
          <a:solidFill>
            <a:srgbClr val="00CCFF"/>
          </a:solidFill>
        </p:spPr>
        <p:txBody>
          <a:bodyPr/>
          <a:lstStyle/>
          <a:p>
            <a:pPr eaLnBrk="1" hangingPunct="1"/>
            <a:r>
              <a:rPr lang="en-ZW" sz="3200" b="1" dirty="0">
                <a:solidFill>
                  <a:schemeClr val="bg1"/>
                </a:solidFill>
              </a:rPr>
              <a:t>Life cycle of </a:t>
            </a:r>
            <a:r>
              <a:rPr lang="en-ZW" sz="3200" b="1" dirty="0" err="1">
                <a:solidFill>
                  <a:schemeClr val="bg1"/>
                </a:solidFill>
              </a:rPr>
              <a:t>Paragonimus</a:t>
            </a:r>
            <a:r>
              <a:rPr lang="en-ZW" sz="3200" b="1" dirty="0">
                <a:solidFill>
                  <a:schemeClr val="bg1"/>
                </a:solidFill>
              </a:rPr>
              <a:t> </a:t>
            </a:r>
            <a:r>
              <a:rPr lang="en-ZW" sz="3200" b="1" dirty="0" err="1">
                <a:solidFill>
                  <a:schemeClr val="bg1"/>
                </a:solidFill>
              </a:rPr>
              <a:t>Westermani</a:t>
            </a:r>
            <a:endParaRPr lang="en-GB" sz="3200" b="1" dirty="0">
              <a:solidFill>
                <a:schemeClr val="bg1"/>
              </a:solidFill>
            </a:endParaRPr>
          </a:p>
        </p:txBody>
      </p:sp>
      <p:pic>
        <p:nvPicPr>
          <p:cNvPr id="768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838200"/>
            <a:ext cx="85344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Oval 6"/>
          <p:cNvSpPr>
            <a:spLocks noChangeArrowheads="1"/>
          </p:cNvSpPr>
          <p:nvPr/>
        </p:nvSpPr>
        <p:spPr bwMode="auto">
          <a:xfrm>
            <a:off x="4267200" y="3657600"/>
            <a:ext cx="2209800" cy="1066800"/>
          </a:xfrm>
          <a:prstGeom prst="ellipse">
            <a:avLst/>
          </a:prstGeom>
          <a:solidFill>
            <a:schemeClr val="accent1"/>
          </a:solidFill>
          <a:ln w="9525">
            <a:round/>
            <a:headEnd/>
            <a:tailEnd/>
          </a:ln>
          <a:effectLst/>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pPr algn="ctr">
              <a:defRPr/>
            </a:pPr>
            <a:r>
              <a:rPr lang="en-ZW" b="1">
                <a:solidFill>
                  <a:prstClr val="black"/>
                </a:solidFill>
                <a:effectLst>
                  <a:outerShdw blurRad="38100" dist="38100" dir="2700000" algn="tl">
                    <a:srgbClr val="FFFFFF"/>
                  </a:outerShdw>
                </a:effectLst>
              </a:rPr>
              <a:t>Eggs produced</a:t>
            </a:r>
          </a:p>
          <a:p>
            <a:pPr algn="ctr">
              <a:defRPr/>
            </a:pPr>
            <a:r>
              <a:rPr lang="en-ZW" b="1">
                <a:solidFill>
                  <a:prstClr val="black"/>
                </a:solidFill>
                <a:effectLst>
                  <a:outerShdw blurRad="38100" dist="38100" dir="2700000" algn="tl">
                    <a:srgbClr val="FFFFFF"/>
                  </a:outerShdw>
                </a:effectLst>
              </a:rPr>
              <a:t> in </a:t>
            </a:r>
          </a:p>
          <a:p>
            <a:pPr algn="ctr">
              <a:defRPr/>
            </a:pPr>
            <a:r>
              <a:rPr lang="en-ZW" b="1">
                <a:solidFill>
                  <a:prstClr val="black"/>
                </a:solidFill>
                <a:effectLst>
                  <a:outerShdw blurRad="38100" dist="38100" dir="2700000" algn="tl">
                    <a:srgbClr val="FFFFFF"/>
                  </a:outerShdw>
                </a:effectLst>
              </a:rPr>
              <a:t>sputum</a:t>
            </a:r>
            <a:r>
              <a:rPr lang="en-ZW">
                <a:solidFill>
                  <a:prstClr val="black"/>
                </a:solidFill>
              </a:rPr>
              <a:t> </a:t>
            </a:r>
            <a:endParaRPr lang="en-GB">
              <a:solidFill>
                <a:prstClr val="black"/>
              </a:solidFill>
            </a:endParaRPr>
          </a:p>
        </p:txBody>
      </p:sp>
      <p:sp>
        <p:nvSpPr>
          <p:cNvPr id="59399" name="Oval 7"/>
          <p:cNvSpPr>
            <a:spLocks noChangeArrowheads="1"/>
          </p:cNvSpPr>
          <p:nvPr/>
        </p:nvSpPr>
        <p:spPr bwMode="auto">
          <a:xfrm rot="20227843">
            <a:off x="6177850" y="5361935"/>
            <a:ext cx="2675640" cy="1524000"/>
          </a:xfrm>
          <a:prstGeom prst="ellipse">
            <a:avLst/>
          </a:prstGeom>
          <a:solidFill>
            <a:schemeClr val="accent1"/>
          </a:solidFill>
          <a:ln w="9525">
            <a:round/>
            <a:headEnd/>
            <a:tailEnd/>
          </a:ln>
          <a:effectLst/>
          <a:scene3d>
            <a:camera prst="legacyPerspectiveFront">
              <a:rot lat="1500000" lon="1500000" rev="0"/>
            </a:camera>
            <a:lightRig rig="legacyFlat2" dir="b"/>
          </a:scene3d>
          <a:sp3d extrusionH="430200" prstMaterial="legacyMatte">
            <a:bevelT w="13500" h="13500" prst="angle"/>
            <a:bevelB w="13500" h="13500" prst="angle"/>
            <a:extrusionClr>
              <a:schemeClr val="accent1"/>
            </a:extrusionClr>
          </a:sp3d>
        </p:spPr>
        <p:txBody>
          <a:bodyPr wrap="none" anchor="ctr">
            <a:flatTx/>
          </a:bodyPr>
          <a:lstStyle/>
          <a:p>
            <a:pPr algn="ctr">
              <a:defRPr/>
            </a:pPr>
            <a:r>
              <a:rPr lang="en-ZW" sz="1600" b="1" dirty="0">
                <a:solidFill>
                  <a:prstClr val="black"/>
                </a:solidFill>
                <a:effectLst>
                  <a:outerShdw blurRad="38100" dist="38100" dir="2700000" algn="tl">
                    <a:srgbClr val="FFFFFF"/>
                  </a:outerShdw>
                </a:effectLst>
              </a:rPr>
              <a:t>Alternatively eggs are </a:t>
            </a:r>
          </a:p>
          <a:p>
            <a:pPr algn="ctr">
              <a:defRPr/>
            </a:pPr>
            <a:r>
              <a:rPr lang="en-ZW" sz="1600" b="1" dirty="0">
                <a:solidFill>
                  <a:prstClr val="black"/>
                </a:solidFill>
                <a:effectLst>
                  <a:outerShdw blurRad="38100" dist="38100" dir="2700000" algn="tl">
                    <a:srgbClr val="FFFFFF"/>
                  </a:outerShdw>
                </a:effectLst>
              </a:rPr>
              <a:t>passed with</a:t>
            </a:r>
          </a:p>
          <a:p>
            <a:pPr algn="ctr">
              <a:defRPr/>
            </a:pPr>
            <a:r>
              <a:rPr lang="en-ZW" sz="1600" b="1" dirty="0">
                <a:solidFill>
                  <a:prstClr val="black"/>
                </a:solidFill>
                <a:effectLst>
                  <a:outerShdw blurRad="38100" dist="38100" dir="2700000" algn="tl">
                    <a:srgbClr val="FFFFFF"/>
                  </a:outerShdw>
                </a:effectLst>
              </a:rPr>
              <a:t> stool when swallowed</a:t>
            </a:r>
            <a:endParaRPr lang="en-GB" sz="1600" b="1" dirty="0">
              <a:solidFill>
                <a:prstClr val="black"/>
              </a:solidFill>
              <a:effectLst>
                <a:outerShdw blurRad="38100" dist="38100" dir="2700000" algn="tl">
                  <a:srgbClr val="FFFFFF"/>
                </a:outerShdw>
              </a:effectLst>
            </a:endParaRPr>
          </a:p>
        </p:txBody>
      </p:sp>
    </p:spTree>
    <p:custDataLst>
      <p:tags r:id="rId1"/>
    </p:custDataLst>
    <p:extLst>
      <p:ext uri="{BB962C8B-B14F-4D97-AF65-F5344CB8AC3E}">
        <p14:creationId xmlns:p14="http://schemas.microsoft.com/office/powerpoint/2010/main" val="39586261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905000" y="0"/>
            <a:ext cx="8229600" cy="1143000"/>
          </a:xfrm>
          <a:solidFill>
            <a:srgbClr val="00CCFF"/>
          </a:solidFill>
        </p:spPr>
        <p:txBody>
          <a:bodyPr/>
          <a:lstStyle/>
          <a:p>
            <a:pPr eaLnBrk="1" hangingPunct="1"/>
            <a:r>
              <a:rPr lang="en-ZW" sz="4000" b="1" dirty="0">
                <a:solidFill>
                  <a:schemeClr val="bg1"/>
                </a:solidFill>
              </a:rPr>
              <a:t>Disease</a:t>
            </a:r>
            <a:endParaRPr lang="en-GB" sz="4000" b="1" dirty="0">
              <a:solidFill>
                <a:schemeClr val="bg1"/>
              </a:solidFill>
            </a:endParaRPr>
          </a:p>
        </p:txBody>
      </p:sp>
      <p:sp>
        <p:nvSpPr>
          <p:cNvPr id="77827" name="Rectangle 3"/>
          <p:cNvSpPr>
            <a:spLocks noGrp="1" noChangeArrowheads="1"/>
          </p:cNvSpPr>
          <p:nvPr>
            <p:ph type="body" idx="1"/>
          </p:nvPr>
        </p:nvSpPr>
        <p:spPr>
          <a:xfrm>
            <a:off x="1981200" y="1295400"/>
            <a:ext cx="8229600" cy="5257800"/>
          </a:xfrm>
        </p:spPr>
        <p:txBody>
          <a:bodyPr/>
          <a:lstStyle/>
          <a:p>
            <a:pPr eaLnBrk="1" hangingPunct="1"/>
            <a:r>
              <a:rPr lang="en-ZW" sz="2400" dirty="0">
                <a:latin typeface="Times New Roman" pitchFamily="18" charset="0"/>
                <a:cs typeface="Times New Roman" pitchFamily="18" charset="0"/>
              </a:rPr>
              <a:t>Lung flukes cause pain and cough</a:t>
            </a:r>
          </a:p>
          <a:p>
            <a:pPr marL="0" indent="0">
              <a:buNone/>
            </a:pPr>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Abdominal pains</a:t>
            </a: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Fever</a:t>
            </a:r>
          </a:p>
          <a:p>
            <a:pPr eaLnBrk="1" hangingPunct="1"/>
            <a:endParaRPr lang="en-ZW" sz="2400" dirty="0">
              <a:latin typeface="Times New Roman" pitchFamily="18" charset="0"/>
              <a:cs typeface="Times New Roman" pitchFamily="18" charset="0"/>
            </a:endParaRPr>
          </a:p>
          <a:p>
            <a:pPr eaLnBrk="1" hangingPunct="1"/>
            <a:r>
              <a:rPr lang="en-ZW" sz="2400" dirty="0" err="1">
                <a:latin typeface="Times New Roman" pitchFamily="18" charset="0"/>
                <a:cs typeface="Times New Roman" pitchFamily="18" charset="0"/>
              </a:rPr>
              <a:t>Hepatosplenomegally</a:t>
            </a:r>
            <a:endParaRPr lang="en-ZW" sz="2400" dirty="0">
              <a:latin typeface="Times New Roman" pitchFamily="18" charset="0"/>
              <a:cs typeface="Times New Roman" pitchFamily="18" charset="0"/>
            </a:endParaRPr>
          </a:p>
          <a:p>
            <a:pPr eaLnBrk="1" hangingPunct="1"/>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If the fluke worm migrate to the spinal cord instead of the lungs, the host may become paralysed </a:t>
            </a:r>
          </a:p>
          <a:p>
            <a:pPr marL="0" indent="0">
              <a:buNone/>
            </a:pPr>
            <a:endParaRPr lang="en-ZW" sz="2400" dirty="0">
              <a:latin typeface="Times New Roman" pitchFamily="18" charset="0"/>
              <a:cs typeface="Times New Roman" pitchFamily="18" charset="0"/>
            </a:endParaRPr>
          </a:p>
          <a:p>
            <a:pPr eaLnBrk="1" hangingPunct="1"/>
            <a:r>
              <a:rPr lang="en-ZW" sz="2400" dirty="0">
                <a:latin typeface="Times New Roman" pitchFamily="18" charset="0"/>
                <a:cs typeface="Times New Roman" pitchFamily="18" charset="0"/>
              </a:rPr>
              <a:t>Infection of the heart, the host may die </a:t>
            </a:r>
            <a:endParaRPr lang="en-GB" sz="24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601489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981200" y="228600"/>
            <a:ext cx="8229600" cy="1143000"/>
          </a:xfrm>
          <a:solidFill>
            <a:srgbClr val="00CCFF"/>
          </a:solidFill>
        </p:spPr>
        <p:txBody>
          <a:bodyPr/>
          <a:lstStyle/>
          <a:p>
            <a:pPr eaLnBrk="1" hangingPunct="1"/>
            <a:r>
              <a:rPr lang="en-ZW" sz="4000" b="1" dirty="0">
                <a:solidFill>
                  <a:schemeClr val="bg1"/>
                </a:solidFill>
              </a:rPr>
              <a:t>Diagnosis</a:t>
            </a:r>
            <a:endParaRPr lang="en-GB" sz="4000" b="1" dirty="0">
              <a:solidFill>
                <a:schemeClr val="bg1"/>
              </a:solidFill>
            </a:endParaRPr>
          </a:p>
        </p:txBody>
      </p:sp>
      <p:sp>
        <p:nvSpPr>
          <p:cNvPr id="78851" name="Rectangle 3"/>
          <p:cNvSpPr>
            <a:spLocks noGrp="1" noChangeArrowheads="1"/>
          </p:cNvSpPr>
          <p:nvPr>
            <p:ph type="body" idx="1"/>
          </p:nvPr>
        </p:nvSpPr>
        <p:spPr/>
        <p:txBody>
          <a:bodyPr/>
          <a:lstStyle/>
          <a:p>
            <a:pPr eaLnBrk="1" hangingPunct="1"/>
            <a:r>
              <a:rPr lang="en-ZW" sz="2800" dirty="0"/>
              <a:t>Looking for </a:t>
            </a:r>
            <a:r>
              <a:rPr lang="en-ZW" sz="2800" dirty="0" err="1"/>
              <a:t>Paragonimus</a:t>
            </a:r>
            <a:r>
              <a:rPr lang="en-ZW" sz="2800" dirty="0"/>
              <a:t> eggs in sputum</a:t>
            </a:r>
          </a:p>
          <a:p>
            <a:pPr marL="0" indent="0">
              <a:buNone/>
            </a:pPr>
            <a:endParaRPr lang="en-ZW" sz="2800" dirty="0"/>
          </a:p>
          <a:p>
            <a:pPr eaLnBrk="1" hangingPunct="1"/>
            <a:r>
              <a:rPr lang="en-ZW" sz="2800" dirty="0"/>
              <a:t>Stool can be examined too but eggs are not present until after 2-3 months of infection</a:t>
            </a:r>
          </a:p>
          <a:p>
            <a:pPr eaLnBrk="1" hangingPunct="1"/>
            <a:endParaRPr lang="en-ZW" sz="2800" dirty="0"/>
          </a:p>
          <a:p>
            <a:pPr eaLnBrk="1" hangingPunct="1"/>
            <a:r>
              <a:rPr lang="en-ZW" sz="2800" dirty="0"/>
              <a:t>Concentration technique is recommended in light infections</a:t>
            </a:r>
          </a:p>
          <a:p>
            <a:pPr eaLnBrk="1" hangingPunct="1"/>
            <a:endParaRPr lang="en-ZW" sz="2800" dirty="0"/>
          </a:p>
          <a:p>
            <a:pPr eaLnBrk="1" hangingPunct="1"/>
            <a:r>
              <a:rPr lang="en-ZW" sz="2800" dirty="0"/>
              <a:t>X-ray and biopsies can be taken</a:t>
            </a:r>
          </a:p>
          <a:p>
            <a:pPr eaLnBrk="1" hangingPunct="1"/>
            <a:endParaRPr lang="en-ZW" sz="2800" dirty="0"/>
          </a:p>
          <a:p>
            <a:pPr eaLnBrk="1" hangingPunct="1"/>
            <a:endParaRPr lang="en-GB" sz="2800" dirty="0"/>
          </a:p>
        </p:txBody>
      </p:sp>
    </p:spTree>
    <p:custDataLst>
      <p:tags r:id="rId1"/>
    </p:custDataLst>
    <p:extLst>
      <p:ext uri="{BB962C8B-B14F-4D97-AF65-F5344CB8AC3E}">
        <p14:creationId xmlns:p14="http://schemas.microsoft.com/office/powerpoint/2010/main" val="25180990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Grp="1" noChangeArrowheads="1"/>
          </p:cNvSpPr>
          <p:nvPr>
            <p:ph type="title"/>
          </p:nvPr>
        </p:nvSpPr>
        <p:spPr>
          <a:solidFill>
            <a:srgbClr val="00CCFF"/>
          </a:solidFill>
        </p:spPr>
        <p:txBody>
          <a:bodyPr/>
          <a:lstStyle/>
          <a:p>
            <a:pPr eaLnBrk="1" hangingPunct="1"/>
            <a:r>
              <a:rPr lang="en-ZW" sz="4000" b="1" dirty="0">
                <a:solidFill>
                  <a:schemeClr val="bg1"/>
                </a:solidFill>
              </a:rPr>
              <a:t>Adult </a:t>
            </a:r>
            <a:r>
              <a:rPr lang="en-ZW" sz="4000" b="1" dirty="0" err="1">
                <a:solidFill>
                  <a:schemeClr val="bg1"/>
                </a:solidFill>
              </a:rPr>
              <a:t>Paragonimus</a:t>
            </a:r>
            <a:r>
              <a:rPr lang="en-ZW" sz="4000" b="1" dirty="0">
                <a:solidFill>
                  <a:schemeClr val="bg1"/>
                </a:solidFill>
              </a:rPr>
              <a:t> </a:t>
            </a:r>
            <a:r>
              <a:rPr lang="en-ZW" sz="4000" b="1" dirty="0" err="1">
                <a:solidFill>
                  <a:schemeClr val="bg1"/>
                </a:solidFill>
              </a:rPr>
              <a:t>Westermani</a:t>
            </a:r>
            <a:endParaRPr lang="en-GB" sz="4000" b="1" dirty="0">
              <a:solidFill>
                <a:schemeClr val="bg1"/>
              </a:solidFill>
            </a:endParaRPr>
          </a:p>
        </p:txBody>
      </p:sp>
      <p:pic>
        <p:nvPicPr>
          <p:cNvPr id="798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1600"/>
            <a:ext cx="7391400"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4648200"/>
            <a:ext cx="14478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8"/>
          <p:cNvSpPr>
            <a:spLocks noChangeArrowheads="1"/>
          </p:cNvSpPr>
          <p:nvPr/>
        </p:nvSpPr>
        <p:spPr bwMode="auto">
          <a:xfrm>
            <a:off x="2133600" y="5943600"/>
            <a:ext cx="6324600" cy="609600"/>
          </a:xfrm>
          <a:prstGeom prst="rect">
            <a:avLst/>
          </a:prstGeom>
          <a:solidFill>
            <a:schemeClr val="accent1"/>
          </a:solidFill>
          <a:ln w="9525">
            <a:miter lim="800000"/>
            <a:headEnd/>
            <a:tailEnd/>
          </a:ln>
          <a:scene3d>
            <a:camera prst="legacyPerspectiveBottom"/>
            <a:lightRig rig="legacyFlat3" dir="t"/>
          </a:scene3d>
          <a:sp3d extrusionH="887400" prstMaterial="legacyMatte">
            <a:bevelT w="13500" h="13500" prst="angle"/>
            <a:bevelB w="13500" h="13500" prst="angle"/>
            <a:extrusionClr>
              <a:schemeClr val="accent1"/>
            </a:extrusionClr>
          </a:sp3d>
        </p:spPr>
        <p:txBody>
          <a:bodyPr wrap="none" anchor="ctr">
            <a:flatTx/>
          </a:bodyPr>
          <a:lstStyle/>
          <a:p>
            <a:endParaRPr lang="en-ZW" b="1" dirty="0">
              <a:solidFill>
                <a:srgbClr val="0033CC"/>
              </a:solidFill>
            </a:endParaRPr>
          </a:p>
          <a:p>
            <a:r>
              <a:rPr lang="en-ZW" b="1" dirty="0">
                <a:solidFill>
                  <a:srgbClr val="0033CC"/>
                </a:solidFill>
              </a:rPr>
              <a:t>Adult P. </a:t>
            </a:r>
            <a:r>
              <a:rPr lang="en-ZW" b="1" dirty="0" err="1">
                <a:solidFill>
                  <a:srgbClr val="0033CC"/>
                </a:solidFill>
              </a:rPr>
              <a:t>Westermani</a:t>
            </a:r>
            <a:r>
              <a:rPr lang="en-ZW" b="1" dirty="0">
                <a:solidFill>
                  <a:srgbClr val="0033CC"/>
                </a:solidFill>
              </a:rPr>
              <a:t> are red –brown in appearance</a:t>
            </a:r>
          </a:p>
          <a:p>
            <a:r>
              <a:rPr lang="en-ZW" b="1" dirty="0">
                <a:solidFill>
                  <a:srgbClr val="0033CC"/>
                </a:solidFill>
              </a:rPr>
              <a:t>7-12mm long and 4-6mm wide</a:t>
            </a:r>
            <a:endParaRPr lang="en-GB" b="1" dirty="0">
              <a:solidFill>
                <a:srgbClr val="0033CC"/>
              </a:solidFill>
            </a:endParaRPr>
          </a:p>
          <a:p>
            <a:endParaRPr lang="en-GB" b="1" dirty="0">
              <a:solidFill>
                <a:srgbClr val="0033CC"/>
              </a:solidFill>
            </a:endParaRPr>
          </a:p>
        </p:txBody>
      </p:sp>
      <p:sp>
        <p:nvSpPr>
          <p:cNvPr id="79878" name="Oval 10"/>
          <p:cNvSpPr>
            <a:spLocks noChangeArrowheads="1"/>
          </p:cNvSpPr>
          <p:nvPr/>
        </p:nvSpPr>
        <p:spPr bwMode="auto">
          <a:xfrm rot="-1416396">
            <a:off x="8763000" y="3352800"/>
            <a:ext cx="2286000" cy="1295400"/>
          </a:xfrm>
          <a:prstGeom prst="ellipse">
            <a:avLst/>
          </a:prstGeom>
          <a:solidFill>
            <a:schemeClr val="accent1"/>
          </a:solidFill>
          <a:ln w="9525">
            <a:round/>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ZW" sz="2000" b="1">
                <a:solidFill>
                  <a:prstClr val="black"/>
                </a:solidFill>
              </a:rPr>
              <a:t>They hold to the </a:t>
            </a:r>
          </a:p>
          <a:p>
            <a:pPr algn="ctr"/>
            <a:r>
              <a:rPr lang="en-ZW" sz="2000" b="1">
                <a:solidFill>
                  <a:prstClr val="black"/>
                </a:solidFill>
              </a:rPr>
              <a:t>host with </a:t>
            </a:r>
          </a:p>
          <a:p>
            <a:pPr algn="ctr"/>
            <a:r>
              <a:rPr lang="en-ZW" sz="2000" b="1">
                <a:solidFill>
                  <a:prstClr val="black"/>
                </a:solidFill>
              </a:rPr>
              <a:t>two suckers</a:t>
            </a:r>
            <a:endParaRPr lang="en-GB" sz="2000" b="1">
              <a:solidFill>
                <a:prstClr val="black"/>
              </a:solidFill>
            </a:endParaRPr>
          </a:p>
        </p:txBody>
      </p:sp>
    </p:spTree>
    <p:custDataLst>
      <p:tags r:id="rId1"/>
    </p:custDataLst>
    <p:extLst>
      <p:ext uri="{BB962C8B-B14F-4D97-AF65-F5344CB8AC3E}">
        <p14:creationId xmlns:p14="http://schemas.microsoft.com/office/powerpoint/2010/main" val="1134454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82" name="Picture 2" descr="Image result for Slides of paragonimus westerman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2364"/>
            <a:ext cx="9143998" cy="685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041012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title"/>
          </p:nvPr>
        </p:nvSpPr>
        <p:spPr>
          <a:solidFill>
            <a:srgbClr val="00CCFF"/>
          </a:solidFill>
        </p:spPr>
        <p:txBody>
          <a:bodyPr/>
          <a:lstStyle/>
          <a:p>
            <a:pPr eaLnBrk="1" hangingPunct="1"/>
            <a:r>
              <a:rPr lang="en-ZW" sz="4000" i="1" dirty="0" err="1">
                <a:solidFill>
                  <a:schemeClr val="bg1"/>
                </a:solidFill>
              </a:rPr>
              <a:t>Paragonimus</a:t>
            </a:r>
            <a:r>
              <a:rPr lang="en-ZW" sz="4000" i="1" dirty="0">
                <a:solidFill>
                  <a:schemeClr val="bg1"/>
                </a:solidFill>
              </a:rPr>
              <a:t> </a:t>
            </a:r>
            <a:r>
              <a:rPr lang="en-ZW" sz="4000" i="1" dirty="0" err="1">
                <a:solidFill>
                  <a:schemeClr val="bg1"/>
                </a:solidFill>
              </a:rPr>
              <a:t>Westermani</a:t>
            </a:r>
            <a:r>
              <a:rPr lang="en-ZW" dirty="0">
                <a:solidFill>
                  <a:schemeClr val="bg1"/>
                </a:solidFill>
              </a:rPr>
              <a:t> egg</a:t>
            </a:r>
            <a:endParaRPr lang="en-GB" dirty="0">
              <a:solidFill>
                <a:schemeClr val="bg1"/>
              </a:solidFill>
            </a:endParaRPr>
          </a:p>
        </p:txBody>
      </p:sp>
      <p:pic>
        <p:nvPicPr>
          <p:cNvPr id="8089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6248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7"/>
          <p:cNvSpPr>
            <a:spLocks noChangeArrowheads="1"/>
          </p:cNvSpPr>
          <p:nvPr/>
        </p:nvSpPr>
        <p:spPr bwMode="auto">
          <a:xfrm>
            <a:off x="2286000" y="5638800"/>
            <a:ext cx="7239000" cy="762000"/>
          </a:xfrm>
          <a:prstGeom prst="rect">
            <a:avLst/>
          </a:prstGeom>
          <a:solidFill>
            <a:schemeClr val="accent1"/>
          </a:solidFill>
          <a:ln w="9525">
            <a:miter lim="800000"/>
            <a:headEnd/>
            <a:tailEnd/>
          </a:ln>
          <a:scene3d>
            <a:camera prst="legacyPerspectiveTopRight"/>
            <a:lightRig rig="legacyFlat3" dir="b"/>
          </a:scene3d>
          <a:sp3d extrusionH="887400" prstMaterial="legacyMatte">
            <a:bevelT w="13500" h="13500" prst="angle"/>
            <a:bevelB w="13500" h="13500" prst="angle"/>
            <a:extrusionClr>
              <a:schemeClr val="accent1"/>
            </a:extrusionClr>
          </a:sp3d>
        </p:spPr>
        <p:txBody>
          <a:bodyPr wrap="none" anchor="ctr">
            <a:flatTx/>
          </a:bodyPr>
          <a:lstStyle/>
          <a:p>
            <a:pPr algn="ctr"/>
            <a:r>
              <a:rPr lang="en-ZW" sz="2400" b="1" i="1">
                <a:solidFill>
                  <a:prstClr val="black"/>
                </a:solidFill>
              </a:rPr>
              <a:t>P. Westermani</a:t>
            </a:r>
            <a:r>
              <a:rPr lang="en-ZW" sz="2400" b="1">
                <a:solidFill>
                  <a:prstClr val="black"/>
                </a:solidFill>
              </a:rPr>
              <a:t> egg in unstained wet mount</a:t>
            </a:r>
          </a:p>
          <a:p>
            <a:pPr algn="ctr"/>
            <a:r>
              <a:rPr lang="en-ZW" sz="2400" b="1">
                <a:solidFill>
                  <a:prstClr val="black"/>
                </a:solidFill>
              </a:rPr>
              <a:t>80-120 µm long by 45-70 µm lwide </a:t>
            </a:r>
          </a:p>
          <a:p>
            <a:pPr algn="ctr"/>
            <a:endParaRPr lang="en-GB" sz="2400" b="1">
              <a:solidFill>
                <a:prstClr val="black"/>
              </a:solidFill>
            </a:endParaRPr>
          </a:p>
        </p:txBody>
      </p:sp>
    </p:spTree>
    <p:custDataLst>
      <p:tags r:id="rId1"/>
    </p:custDataLst>
    <p:extLst>
      <p:ext uri="{BB962C8B-B14F-4D97-AF65-F5344CB8AC3E}">
        <p14:creationId xmlns:p14="http://schemas.microsoft.com/office/powerpoint/2010/main" val="3886651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solidFill>
            <a:srgbClr val="00CCFF"/>
          </a:solidFill>
        </p:spPr>
        <p:txBody>
          <a:bodyPr/>
          <a:lstStyle/>
          <a:p>
            <a:pPr eaLnBrk="1" hangingPunct="1"/>
            <a:r>
              <a:rPr lang="en-ZW" sz="4000" b="1" dirty="0">
                <a:solidFill>
                  <a:schemeClr val="bg1"/>
                </a:solidFill>
              </a:rPr>
              <a:t>Treatment</a:t>
            </a:r>
            <a:endParaRPr lang="en-GB" sz="4000" b="1" dirty="0">
              <a:solidFill>
                <a:schemeClr val="bg1"/>
              </a:solidFill>
            </a:endParaRPr>
          </a:p>
        </p:txBody>
      </p:sp>
      <p:sp>
        <p:nvSpPr>
          <p:cNvPr id="81923" name="Rectangle 3"/>
          <p:cNvSpPr>
            <a:spLocks noGrp="1" noChangeArrowheads="1"/>
          </p:cNvSpPr>
          <p:nvPr>
            <p:ph type="body" idx="1"/>
          </p:nvPr>
        </p:nvSpPr>
        <p:spPr/>
        <p:txBody>
          <a:bodyPr/>
          <a:lstStyle/>
          <a:p>
            <a:pPr eaLnBrk="1" hangingPunct="1"/>
            <a:r>
              <a:rPr lang="en-ZW" dirty="0"/>
              <a:t>Usually treated with praziquantel</a:t>
            </a:r>
            <a:endParaRPr lang="en-GB" dirty="0"/>
          </a:p>
        </p:txBody>
      </p:sp>
      <p:sp>
        <p:nvSpPr>
          <p:cNvPr id="4" name="Rectangle 2"/>
          <p:cNvSpPr txBox="1">
            <a:spLocks noChangeArrowheads="1"/>
          </p:cNvSpPr>
          <p:nvPr/>
        </p:nvSpPr>
        <p:spPr>
          <a:xfrm>
            <a:off x="609600" y="2629910"/>
            <a:ext cx="10972800" cy="1143000"/>
          </a:xfrm>
          <a:prstGeom prst="rect">
            <a:avLst/>
          </a:prstGeom>
          <a:solidFill>
            <a:srgbClr val="00CCFF"/>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W" sz="4000" b="1">
                <a:solidFill>
                  <a:schemeClr val="bg1"/>
                </a:solidFill>
              </a:rPr>
              <a:t>Prevention</a:t>
            </a:r>
            <a:endParaRPr lang="en-GB" sz="4000" b="1" dirty="0">
              <a:solidFill>
                <a:schemeClr val="bg1"/>
              </a:solidFill>
            </a:endParaRPr>
          </a:p>
        </p:txBody>
      </p:sp>
      <p:sp>
        <p:nvSpPr>
          <p:cNvPr id="2" name="Rectangle 1"/>
          <p:cNvSpPr/>
          <p:nvPr/>
        </p:nvSpPr>
        <p:spPr>
          <a:xfrm>
            <a:off x="0" y="4528372"/>
            <a:ext cx="12192000" cy="1938992"/>
          </a:xfrm>
          <a:prstGeom prst="rect">
            <a:avLst/>
          </a:prstGeom>
        </p:spPr>
        <p:txBody>
          <a:bodyPr wrap="square">
            <a:spAutoFit/>
          </a:bodyPr>
          <a:lstStyle/>
          <a:p>
            <a:r>
              <a:rPr lang="en-US" sz="2400" dirty="0"/>
              <a:t>The parasite is killed by:</a:t>
            </a:r>
          </a:p>
          <a:p>
            <a:endParaRPr lang="en-US" sz="2400" dirty="0"/>
          </a:p>
          <a:p>
            <a:r>
              <a:rPr lang="en-US" sz="2400" dirty="0"/>
              <a:t>Cooking food</a:t>
            </a:r>
          </a:p>
          <a:p>
            <a:endParaRPr lang="en-US" sz="2400" dirty="0"/>
          </a:p>
          <a:p>
            <a:r>
              <a:rPr lang="en-US" sz="2400" dirty="0"/>
              <a:t>Freezing food</a:t>
            </a:r>
          </a:p>
        </p:txBody>
      </p:sp>
    </p:spTree>
    <p:custDataLst>
      <p:tags r:id="rId1"/>
    </p:custDataLst>
    <p:extLst>
      <p:ext uri="{BB962C8B-B14F-4D97-AF65-F5344CB8AC3E}">
        <p14:creationId xmlns:p14="http://schemas.microsoft.com/office/powerpoint/2010/main" val="733597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981200" y="0"/>
            <a:ext cx="8229600" cy="762000"/>
          </a:xfrm>
        </p:spPr>
        <p:txBody>
          <a:bodyPr/>
          <a:lstStyle/>
          <a:p>
            <a:pPr eaLnBrk="1" hangingPunct="1"/>
            <a:r>
              <a:rPr lang="en-ZW" sz="4000" b="1"/>
              <a:t>Summary</a:t>
            </a:r>
            <a:endParaRPr lang="en-GB" sz="4000" b="1"/>
          </a:p>
        </p:txBody>
      </p:sp>
      <p:graphicFrame>
        <p:nvGraphicFramePr>
          <p:cNvPr id="31804" name="Group 60"/>
          <p:cNvGraphicFramePr>
            <a:graphicFrameLocks noGrp="1"/>
          </p:cNvGraphicFramePr>
          <p:nvPr>
            <p:ph idx="1"/>
          </p:nvPr>
        </p:nvGraphicFramePr>
        <p:xfrm>
          <a:off x="1524000" y="685801"/>
          <a:ext cx="9144000" cy="6248399"/>
        </p:xfrm>
        <a:graphic>
          <a:graphicData uri="http://schemas.openxmlformats.org/drawingml/2006/table">
            <a:tbl>
              <a:tblPr/>
              <a:tblGrid>
                <a:gridCol w="2201863">
                  <a:extLst>
                    <a:ext uri="{9D8B030D-6E8A-4147-A177-3AD203B41FA5}">
                      <a16:colId xmlns:a16="http://schemas.microsoft.com/office/drawing/2014/main" val="20000"/>
                    </a:ext>
                  </a:extLst>
                </a:gridCol>
                <a:gridCol w="2116137">
                  <a:extLst>
                    <a:ext uri="{9D8B030D-6E8A-4147-A177-3AD203B41FA5}">
                      <a16:colId xmlns:a16="http://schemas.microsoft.com/office/drawing/2014/main" val="20001"/>
                    </a:ext>
                  </a:extLst>
                </a:gridCol>
                <a:gridCol w="2116138">
                  <a:extLst>
                    <a:ext uri="{9D8B030D-6E8A-4147-A177-3AD203B41FA5}">
                      <a16:colId xmlns:a16="http://schemas.microsoft.com/office/drawing/2014/main" val="20002"/>
                    </a:ext>
                  </a:extLst>
                </a:gridCol>
                <a:gridCol w="1693862">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tblGrid>
              <a:tr h="820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2000" b="1" i="0" u="none" strike="noStrike" cap="none" normalizeH="0" baseline="0">
                          <a:ln>
                            <a:noFill/>
                          </a:ln>
                          <a:solidFill>
                            <a:schemeClr val="tx1"/>
                          </a:solidFill>
                          <a:effectLst/>
                          <a:latin typeface="Arial" charset="0"/>
                          <a:cs typeface="Arial" charset="0"/>
                        </a:rPr>
                        <a:t>Fluke</a:t>
                      </a:r>
                      <a:endParaRPr kumimoji="0" lang="en-GB" sz="2000" b="1" i="0" u="none" strike="noStrike" cap="none" normalizeH="0" baseline="0">
                        <a:ln>
                          <a:noFill/>
                        </a:ln>
                        <a:solidFill>
                          <a:schemeClr val="tx1"/>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2000" b="1" i="0" u="none" strike="noStrike" cap="none" normalizeH="0" baseline="0">
                          <a:ln>
                            <a:noFill/>
                          </a:ln>
                          <a:solidFill>
                            <a:schemeClr val="tx1"/>
                          </a:solidFill>
                          <a:effectLst/>
                          <a:latin typeface="Arial" charset="0"/>
                          <a:cs typeface="Arial" charset="0"/>
                        </a:rPr>
                        <a:t>Transmission</a:t>
                      </a:r>
                      <a:endParaRPr kumimoji="0" lang="en-GB" sz="2000" b="1" i="0" u="none" strike="noStrike" cap="none" normalizeH="0" baseline="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2000" b="1" i="0" u="none" strike="noStrike" cap="none" normalizeH="0" baseline="0">
                          <a:ln>
                            <a:noFill/>
                          </a:ln>
                          <a:solidFill>
                            <a:schemeClr val="tx1"/>
                          </a:solidFill>
                          <a:effectLst/>
                          <a:latin typeface="Arial" charset="0"/>
                          <a:cs typeface="Arial" charset="0"/>
                        </a:rPr>
                        <a:t>Symptoms</a:t>
                      </a:r>
                      <a:endParaRPr kumimoji="0" lang="en-GB" sz="2000" b="1" i="0" u="none" strike="noStrike" cap="none" normalizeH="0" baseline="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2000" b="1" i="0" u="none" strike="noStrike" cap="none" normalizeH="0" baseline="0">
                          <a:ln>
                            <a:noFill/>
                          </a:ln>
                          <a:solidFill>
                            <a:schemeClr val="tx1"/>
                          </a:solidFill>
                          <a:effectLst/>
                          <a:latin typeface="Arial" charset="0"/>
                          <a:cs typeface="Arial" charset="0"/>
                        </a:rPr>
                        <a:t>Diagnosis</a:t>
                      </a:r>
                      <a:endParaRPr kumimoji="0" lang="en-GB" sz="2000" b="1" i="0" u="none" strike="noStrike" cap="none" normalizeH="0" baseline="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2000" b="1" i="0" u="none" strike="noStrike" cap="none" normalizeH="0" baseline="0">
                          <a:ln>
                            <a:noFill/>
                          </a:ln>
                          <a:solidFill>
                            <a:schemeClr val="tx1"/>
                          </a:solidFill>
                          <a:effectLst/>
                          <a:latin typeface="Arial" charset="0"/>
                          <a:cs typeface="Arial" charset="0"/>
                        </a:rPr>
                        <a:t>Rx</a:t>
                      </a:r>
                      <a:endParaRPr kumimoji="0" lang="en-GB" sz="2000" b="1" i="0" u="none" strike="noStrike" cap="none" normalizeH="0" baseline="0">
                        <a:ln>
                          <a:noFill/>
                        </a:ln>
                        <a:solidFill>
                          <a:schemeClr val="tx1"/>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5180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1" u="none" strike="noStrike" cap="none" normalizeH="0" baseline="0">
                          <a:ln>
                            <a:noFill/>
                          </a:ln>
                          <a:solidFill>
                            <a:srgbClr val="0033CC"/>
                          </a:solidFill>
                          <a:effectLst/>
                          <a:latin typeface="Arial" charset="0"/>
                          <a:cs typeface="Arial" charset="0"/>
                        </a:rPr>
                        <a:t>S. Mansoni; S. japonicum</a:t>
                      </a:r>
                      <a:endParaRPr kumimoji="0" lang="en-GB" sz="1800" b="0" i="1" u="none" strike="noStrike" cap="none" normalizeH="0" baseline="0">
                        <a:ln>
                          <a:noFill/>
                        </a:ln>
                        <a:solidFill>
                          <a:srgbClr val="0033CC"/>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33CC"/>
                          </a:solidFill>
                          <a:effectLst/>
                          <a:latin typeface="Arial" charset="0"/>
                          <a:cs typeface="Arial" charset="0"/>
                        </a:rPr>
                        <a:t>Skin penetration by cercaria</a:t>
                      </a:r>
                      <a:endParaRPr kumimoji="0" lang="en-GB" sz="1800" b="0" i="0" u="none" strike="noStrike" cap="none" normalizeH="0" baseline="0">
                        <a:ln>
                          <a:noFill/>
                        </a:ln>
                        <a:solidFill>
                          <a:srgbClr val="0033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33CC"/>
                          </a:solidFill>
                          <a:effectLst/>
                          <a:latin typeface="Arial" charset="0"/>
                          <a:cs typeface="Arial" charset="0"/>
                        </a:rPr>
                        <a:t>Abdominal pain, dematitis;  ascites; hepatospleenomegaly</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a:ln>
                          <a:noFill/>
                        </a:ln>
                        <a:solidFill>
                          <a:srgbClr val="0033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33CC"/>
                          </a:solidFill>
                          <a:effectLst/>
                          <a:latin typeface="Arial" charset="0"/>
                          <a:cs typeface="Arial" charset="0"/>
                        </a:rPr>
                        <a:t>Eggs in stool</a:t>
                      </a:r>
                      <a:endParaRPr kumimoji="0" lang="en-GB" sz="1800" b="0" i="0" u="none" strike="noStrike" cap="none" normalizeH="0" baseline="0">
                        <a:ln>
                          <a:noFill/>
                        </a:ln>
                        <a:solidFill>
                          <a:srgbClr val="0033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33CC"/>
                          </a:solidFill>
                          <a:effectLst/>
                          <a:latin typeface="Arial" charset="0"/>
                          <a:cs typeface="Arial" charset="0"/>
                        </a:rPr>
                        <a:t>PZQ</a:t>
                      </a:r>
                      <a:endParaRPr kumimoji="0" lang="en-GB" sz="1800" b="0" i="0" u="none" strike="noStrike" cap="none" normalizeH="0" baseline="0">
                        <a:ln>
                          <a:noFill/>
                        </a:ln>
                        <a:solidFill>
                          <a:srgbClr val="0033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0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CC0099"/>
                          </a:solidFill>
                          <a:effectLst/>
                          <a:latin typeface="Arial" charset="0"/>
                          <a:cs typeface="Arial" charset="0"/>
                        </a:rPr>
                        <a:t>S</a:t>
                      </a:r>
                      <a:r>
                        <a:rPr kumimoji="0" lang="en-ZW" sz="1800" b="0" i="1" u="none" strike="noStrike" cap="none" normalizeH="0" baseline="0">
                          <a:ln>
                            <a:noFill/>
                          </a:ln>
                          <a:solidFill>
                            <a:srgbClr val="CC0099"/>
                          </a:solidFill>
                          <a:effectLst/>
                          <a:latin typeface="Arial" charset="0"/>
                          <a:cs typeface="Arial" charset="0"/>
                        </a:rPr>
                        <a:t>. haematobium</a:t>
                      </a:r>
                      <a:endParaRPr kumimoji="0" lang="en-GB" sz="1800" b="0" i="1" u="none" strike="noStrike" cap="none" normalizeH="0" baseline="0">
                        <a:ln>
                          <a:noFill/>
                        </a:ln>
                        <a:solidFill>
                          <a:srgbClr val="CC0099"/>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CC0099"/>
                          </a:solidFill>
                          <a:effectLst/>
                          <a:latin typeface="Arial" charset="0"/>
                          <a:cs typeface="Arial" charset="0"/>
                        </a:rPr>
                        <a:t>Skin penetration by cercaria</a:t>
                      </a:r>
                      <a:endParaRPr kumimoji="0" lang="en-GB" sz="1800" b="0" i="0" u="none" strike="noStrike" cap="none" normalizeH="0" baseline="0">
                        <a:ln>
                          <a:noFill/>
                        </a:ln>
                        <a:solidFill>
                          <a:srgbClr val="CC0099"/>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CC0099"/>
                          </a:solidFill>
                          <a:effectLst/>
                          <a:latin typeface="Arial" charset="0"/>
                          <a:cs typeface="Arial" charset="0"/>
                        </a:rPr>
                        <a:t>Bladder cancer,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CC0099"/>
                          </a:solidFill>
                          <a:effectLst/>
                          <a:latin typeface="Arial" charset="0"/>
                          <a:cs typeface="Arial" charset="0"/>
                        </a:rPr>
                        <a:t>Urethritis, </a:t>
                      </a:r>
                      <a:endParaRPr kumimoji="0" lang="en-GB" sz="1800" b="0" i="0" u="none" strike="noStrike" cap="none" normalizeH="0" baseline="0">
                        <a:ln>
                          <a:noFill/>
                        </a:ln>
                        <a:solidFill>
                          <a:srgbClr val="CC0099"/>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CC0099"/>
                          </a:solidFill>
                          <a:effectLst/>
                          <a:latin typeface="Arial" charset="0"/>
                          <a:cs typeface="Arial" charset="0"/>
                        </a:rPr>
                        <a:t>Eggs in urine</a:t>
                      </a:r>
                      <a:endParaRPr kumimoji="0" lang="en-GB" sz="1800" b="0" i="0" u="none" strike="noStrike" cap="none" normalizeH="0" baseline="0">
                        <a:ln>
                          <a:noFill/>
                        </a:ln>
                        <a:solidFill>
                          <a:srgbClr val="CC0099"/>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CC0099"/>
                          </a:solidFill>
                          <a:effectLst/>
                          <a:latin typeface="Arial" charset="0"/>
                          <a:cs typeface="Arial" charset="0"/>
                        </a:rPr>
                        <a:t>PZQ</a:t>
                      </a:r>
                      <a:endParaRPr kumimoji="0" lang="en-GB" sz="1800" b="0" i="0" u="none" strike="noStrike" cap="none" normalizeH="0" baseline="0">
                        <a:ln>
                          <a:noFill/>
                        </a:ln>
                        <a:solidFill>
                          <a:srgbClr val="CC0099"/>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3534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1" u="none" strike="noStrike" cap="none" normalizeH="0" baseline="0">
                          <a:ln>
                            <a:noFill/>
                          </a:ln>
                          <a:solidFill>
                            <a:srgbClr val="0099CC"/>
                          </a:solidFill>
                          <a:effectLst/>
                          <a:latin typeface="Arial" charset="0"/>
                          <a:cs typeface="Arial" charset="0"/>
                        </a:rPr>
                        <a:t>Fasciolopsis buski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ZW" sz="1800" b="0" i="1" u="none" strike="noStrike" cap="none" normalizeH="0" baseline="0">
                        <a:ln>
                          <a:noFill/>
                        </a:ln>
                        <a:solidFill>
                          <a:srgbClr val="0099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1" u="none" strike="noStrike" cap="none" normalizeH="0" baseline="0">
                          <a:ln>
                            <a:noFill/>
                          </a:ln>
                          <a:solidFill>
                            <a:srgbClr val="0099CC"/>
                          </a:solidFill>
                          <a:effectLst/>
                          <a:latin typeface="Arial" charset="0"/>
                          <a:cs typeface="Arial" charset="0"/>
                        </a:rPr>
                        <a:t>F. hepatica</a:t>
                      </a:r>
                      <a:endParaRPr kumimoji="0" lang="en-GB" sz="1800" b="0" i="1" u="none" strike="noStrike" cap="none" normalizeH="0" baseline="0">
                        <a:ln>
                          <a:noFill/>
                        </a:ln>
                        <a:solidFill>
                          <a:srgbClr val="0099CC"/>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Metacercaria on water chestnut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Metacercaria on watercress</a:t>
                      </a:r>
                      <a:endParaRPr kumimoji="0" lang="en-GB" sz="1800" b="0" i="0" u="none" strike="noStrike" cap="none" normalizeH="0" baseline="0">
                        <a:ln>
                          <a:noFill/>
                        </a:ln>
                        <a:solidFill>
                          <a:srgbClr val="0099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Epigastric pain, ascites, nausia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biliary obstruction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Cirrhosis, fever</a:t>
                      </a:r>
                      <a:endParaRPr kumimoji="0" lang="en-GB" sz="1800" b="0" i="0" u="none" strike="noStrike" cap="none" normalizeH="0" baseline="0">
                        <a:ln>
                          <a:noFill/>
                        </a:ln>
                        <a:solidFill>
                          <a:srgbClr val="0099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Eggs in stool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ZW" sz="1800" b="0" i="0" u="none" strike="noStrike" cap="none" normalizeH="0" baseline="0">
                        <a:ln>
                          <a:noFill/>
                        </a:ln>
                        <a:solidFill>
                          <a:srgbClr val="0099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Eggs in stool,</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Biliary aspirate</a:t>
                      </a:r>
                      <a:endParaRPr kumimoji="0" lang="en-GB" sz="1800" b="0" i="0" u="none" strike="noStrike" cap="none" normalizeH="0" baseline="0">
                        <a:ln>
                          <a:noFill/>
                        </a:ln>
                        <a:solidFill>
                          <a:srgbClr val="0099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0099CC"/>
                          </a:solidFill>
                          <a:effectLst/>
                          <a:latin typeface="Arial" charset="0"/>
                          <a:cs typeface="Arial" charset="0"/>
                        </a:rPr>
                        <a:t>PZQ</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ZW" sz="1800" b="0" i="0" u="none" strike="noStrike" cap="none" normalizeH="0" baseline="0">
                        <a:ln>
                          <a:noFill/>
                        </a:ln>
                        <a:solidFill>
                          <a:srgbClr val="0099CC"/>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a:ln>
                            <a:noFill/>
                          </a:ln>
                          <a:solidFill>
                            <a:schemeClr val="tx1"/>
                          </a:solidFill>
                          <a:effectLst/>
                          <a:latin typeface="Arial" charset="0"/>
                          <a:cs typeface="Arial" charset="0"/>
                        </a:rPr>
                        <a:t>Triclabendazole</a:t>
                      </a:r>
                      <a:endParaRPr kumimoji="0" lang="en-ZW" sz="1200" b="0" i="0" u="none" strike="noStrike" cap="none" normalizeH="0" baseline="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0" i="0" u="none" strike="noStrike" cap="none" normalizeH="0" baseline="0">
                        <a:ln>
                          <a:noFill/>
                        </a:ln>
                        <a:solidFill>
                          <a:srgbClr val="0099CC"/>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448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339966"/>
                          </a:solidFill>
                          <a:effectLst/>
                          <a:latin typeface="Arial" charset="0"/>
                          <a:cs typeface="Arial" charset="0"/>
                        </a:rPr>
                        <a:t>C. Sinensis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339966"/>
                          </a:solidFill>
                          <a:effectLst/>
                          <a:latin typeface="Arial" charset="0"/>
                          <a:cs typeface="Arial" charset="0"/>
                        </a:rPr>
                        <a:t>O. veverini</a:t>
                      </a:r>
                      <a:endParaRPr kumimoji="0" lang="en-GB" sz="1800" b="0" i="0" u="none" strike="noStrike" cap="none" normalizeH="0" baseline="0">
                        <a:ln>
                          <a:noFill/>
                        </a:ln>
                        <a:solidFill>
                          <a:srgbClr val="339966"/>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339966"/>
                          </a:solidFill>
                          <a:effectLst/>
                          <a:latin typeface="Arial" charset="0"/>
                          <a:cs typeface="Arial" charset="0"/>
                        </a:rPr>
                        <a:t>Cysts in fish</a:t>
                      </a:r>
                      <a:endParaRPr kumimoji="0" lang="en-GB" sz="1800" b="0" i="0" u="none" strike="noStrike" cap="none" normalizeH="0" baseline="0">
                        <a:ln>
                          <a:noFill/>
                        </a:ln>
                        <a:solidFill>
                          <a:srgbClr val="339966"/>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339966"/>
                          </a:solidFill>
                          <a:effectLst/>
                          <a:latin typeface="Arial" charset="0"/>
                          <a:cs typeface="Arial" charset="0"/>
                        </a:rPr>
                        <a:t>Inflammation and deformation of bile duct, hepatitis</a:t>
                      </a:r>
                      <a:endParaRPr kumimoji="0" lang="en-GB" sz="1800" b="0" i="0" u="none" strike="noStrike" cap="none" normalizeH="0" baseline="0">
                        <a:ln>
                          <a:noFill/>
                        </a:ln>
                        <a:solidFill>
                          <a:srgbClr val="339966"/>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339966"/>
                          </a:solidFill>
                          <a:effectLst/>
                          <a:latin typeface="Arial" charset="0"/>
                          <a:cs typeface="Arial" charset="0"/>
                        </a:rPr>
                        <a:t>Eggs in stool</a:t>
                      </a:r>
                      <a:endParaRPr kumimoji="0" lang="en-GB" sz="1800" b="0" i="0" u="none" strike="noStrike" cap="none" normalizeH="0" baseline="0">
                        <a:ln>
                          <a:noFill/>
                        </a:ln>
                        <a:solidFill>
                          <a:srgbClr val="339966"/>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339966"/>
                          </a:solidFill>
                          <a:effectLst/>
                          <a:latin typeface="Arial" charset="0"/>
                          <a:cs typeface="Arial" charset="0"/>
                        </a:rPr>
                        <a:t>PZQ</a:t>
                      </a:r>
                      <a:endParaRPr kumimoji="0" lang="en-GB" sz="1800" b="0" i="0" u="none" strike="noStrike" cap="none" normalizeH="0" baseline="0">
                        <a:ln>
                          <a:noFill/>
                        </a:ln>
                        <a:solidFill>
                          <a:srgbClr val="339966"/>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08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FF00FF"/>
                          </a:solidFill>
                          <a:effectLst/>
                          <a:latin typeface="Arial" charset="0"/>
                          <a:cs typeface="Arial" charset="0"/>
                        </a:rPr>
                        <a:t>Paragonimus westermani</a:t>
                      </a:r>
                      <a:endParaRPr kumimoji="0" lang="en-GB" sz="1800" b="0" i="0" u="none" strike="noStrike" cap="none" normalizeH="0" baseline="0">
                        <a:ln>
                          <a:noFill/>
                        </a:ln>
                        <a:solidFill>
                          <a:srgbClr val="FF00FF"/>
                        </a:solidFill>
                        <a:effectLst/>
                        <a:latin typeface="Arial" charset="0"/>
                        <a:cs typeface="Arial" charset="0"/>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FF00FF"/>
                          </a:solidFill>
                          <a:effectLst/>
                          <a:latin typeface="Arial" charset="0"/>
                          <a:cs typeface="Arial" charset="0"/>
                        </a:rPr>
                        <a:t>Cysts in crab meat</a:t>
                      </a:r>
                      <a:endParaRPr kumimoji="0" lang="en-GB" sz="1800" b="0" i="0" u="none" strike="noStrike" cap="none" normalizeH="0" baseline="0">
                        <a:ln>
                          <a:noFill/>
                        </a:ln>
                        <a:solidFill>
                          <a:srgbClr val="FF00FF"/>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FF00FF"/>
                          </a:solidFill>
                          <a:effectLst/>
                          <a:latin typeface="Arial" charset="0"/>
                          <a:cs typeface="Arial" charset="0"/>
                        </a:rPr>
                        <a:t>Cough, pulmonary pain, dry sputum</a:t>
                      </a:r>
                      <a:endParaRPr kumimoji="0" lang="en-GB" sz="1800" b="0" i="0" u="none" strike="noStrike" cap="none" normalizeH="0" baseline="0">
                        <a:ln>
                          <a:noFill/>
                        </a:ln>
                        <a:solidFill>
                          <a:srgbClr val="FF00FF"/>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FF00FF"/>
                          </a:solidFill>
                          <a:effectLst/>
                          <a:latin typeface="Arial" charset="0"/>
                          <a:cs typeface="Arial" charset="0"/>
                        </a:rPr>
                        <a:t>Eggs in sputum</a:t>
                      </a:r>
                      <a:endParaRPr kumimoji="0" lang="en-GB" sz="1800" b="0" i="0" u="none" strike="noStrike" cap="none" normalizeH="0" baseline="0">
                        <a:ln>
                          <a:noFill/>
                        </a:ln>
                        <a:solidFill>
                          <a:srgbClr val="FF00FF"/>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ZW" sz="1800" b="0" i="0" u="none" strike="noStrike" cap="none" normalizeH="0" baseline="0">
                          <a:ln>
                            <a:noFill/>
                          </a:ln>
                          <a:solidFill>
                            <a:srgbClr val="FF00FF"/>
                          </a:solidFill>
                          <a:effectLst/>
                          <a:latin typeface="Arial" charset="0"/>
                          <a:cs typeface="Arial" charset="0"/>
                        </a:rPr>
                        <a:t>PZQ</a:t>
                      </a:r>
                      <a:endParaRPr kumimoji="0" lang="en-GB" sz="1800" b="0" i="0" u="none" strike="noStrike" cap="none" normalizeH="0" baseline="0">
                        <a:ln>
                          <a:noFill/>
                        </a:ln>
                        <a:solidFill>
                          <a:srgbClr val="FF00FF"/>
                        </a:solidFill>
                        <a:effectLst/>
                        <a:latin typeface="Arial" charset="0"/>
                        <a:cs typeface="Arial" charset="0"/>
                      </a:endParaRPr>
                    </a:p>
                  </a:txBody>
                  <a:tcPr marT="45724" marB="457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1964460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W" sz="6000" b="1" dirty="0"/>
              <a:t>The end</a:t>
            </a:r>
            <a:endParaRPr lang="en-GB" sz="6000" b="1" dirty="0"/>
          </a:p>
        </p:txBody>
      </p:sp>
      <p:sp>
        <p:nvSpPr>
          <p:cNvPr id="3" name="Subtitle 2"/>
          <p:cNvSpPr>
            <a:spLocks noGrp="1"/>
          </p:cNvSpPr>
          <p:nvPr>
            <p:ph type="subTitle" idx="1"/>
          </p:nvPr>
        </p:nvSpPr>
        <p:spPr/>
        <p:txBody>
          <a:bodyPr/>
          <a:lstStyle/>
          <a:p>
            <a:r>
              <a:rPr lang="en-GB" dirty="0"/>
              <a:t> </a:t>
            </a:r>
          </a:p>
        </p:txBody>
      </p:sp>
    </p:spTree>
    <p:custDataLst>
      <p:tags r:id="rId1"/>
    </p:custDataLst>
    <p:extLst>
      <p:ext uri="{BB962C8B-B14F-4D97-AF65-F5344CB8AC3E}">
        <p14:creationId xmlns:p14="http://schemas.microsoft.com/office/powerpoint/2010/main" val="360109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1524000" y="0"/>
            <a:ext cx="9123218" cy="1143000"/>
          </a:xfrm>
        </p:spPr>
        <p:style>
          <a:lnRef idx="1">
            <a:schemeClr val="accent2"/>
          </a:lnRef>
          <a:fillRef idx="3">
            <a:schemeClr val="accent2"/>
          </a:fillRef>
          <a:effectRef idx="2">
            <a:schemeClr val="accent2"/>
          </a:effectRef>
          <a:fontRef idx="minor">
            <a:schemeClr val="lt1"/>
          </a:fontRef>
        </p:style>
        <p:txBody>
          <a:bodyPr anchor="b"/>
          <a:lstStyle/>
          <a:p>
            <a:pPr>
              <a:defRPr/>
            </a:pPr>
            <a:r>
              <a:rPr lang="en-US" altLang="zh-CN" sz="3200" b="1" dirty="0">
                <a:effectLst>
                  <a:outerShdw blurRad="38100" dist="38100" dir="2700000" algn="tl">
                    <a:srgbClr val="FFFFFF"/>
                  </a:outerShdw>
                </a:effectLst>
                <a:ea typeface="SimSun" pitchFamily="2" charset="-122"/>
              </a:rPr>
              <a:t>Global Distribution of schistosomiasis</a:t>
            </a:r>
            <a:endParaRPr lang="en-GB" sz="3200" b="1" dirty="0">
              <a:effectLst>
                <a:outerShdw blurRad="38100" dist="38100" dir="2700000" algn="tl">
                  <a:srgbClr val="FFFFFF"/>
                </a:outerShdw>
              </a:effectLst>
            </a:endParaRPr>
          </a:p>
        </p:txBody>
      </p:sp>
      <p:pic>
        <p:nvPicPr>
          <p:cNvPr id="13315" name="Picture 3" descr="map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3218" y="1143000"/>
            <a:ext cx="65532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4"/>
          <p:cNvSpPr>
            <a:spLocks noChangeArrowheads="1"/>
          </p:cNvSpPr>
          <p:nvPr/>
        </p:nvSpPr>
        <p:spPr bwMode="auto">
          <a:xfrm>
            <a:off x="8056418" y="1122218"/>
            <a:ext cx="2590800" cy="5170646"/>
          </a:xfrm>
          <a:prstGeom prst="rect">
            <a:avLst/>
          </a:prstGeom>
          <a:ln/>
        </p:spPr>
        <p:style>
          <a:lnRef idx="0">
            <a:schemeClr val="accent3"/>
          </a:lnRef>
          <a:fillRef idx="3">
            <a:schemeClr val="accent3"/>
          </a:fillRef>
          <a:effectRef idx="3">
            <a:schemeClr val="accent3"/>
          </a:effectRef>
          <a:fontRef idx="minor">
            <a:schemeClr val="lt1"/>
          </a:fontRef>
        </p:style>
        <p:txBody>
          <a:bodyPr wrap="square">
            <a:spAutoFit/>
          </a:bodyPr>
          <a:lstStyle/>
          <a:p>
            <a:pPr marL="342900" indent="-342900">
              <a:spcBef>
                <a:spcPct val="50000"/>
              </a:spcBef>
              <a:buFontTx/>
              <a:buAutoNum type="arabicPeriod"/>
            </a:pPr>
            <a:endParaRPr lang="en-US" altLang="zh-CN" sz="2000" dirty="0">
              <a:solidFill>
                <a:prstClr val="white"/>
              </a:solidFill>
            </a:endParaRPr>
          </a:p>
          <a:p>
            <a:pPr marL="342900" indent="-342900">
              <a:spcBef>
                <a:spcPct val="50000"/>
              </a:spcBef>
              <a:buFontTx/>
              <a:buAutoNum type="arabicPeriod"/>
            </a:pPr>
            <a:r>
              <a:rPr lang="en-US" altLang="zh-CN" sz="2000" dirty="0">
                <a:solidFill>
                  <a:prstClr val="white"/>
                </a:solidFill>
                <a:latin typeface="Times New Roman" pitchFamily="18" charset="0"/>
                <a:cs typeface="Times New Roman" pitchFamily="18" charset="0"/>
              </a:rPr>
              <a:t>More than 600 million people @ risk of infection</a:t>
            </a:r>
          </a:p>
          <a:p>
            <a:pPr marL="342900" indent="-342900">
              <a:spcBef>
                <a:spcPct val="50000"/>
              </a:spcBef>
              <a:buFontTx/>
              <a:buAutoNum type="arabicPeriod"/>
            </a:pPr>
            <a:endParaRPr lang="en-US" altLang="zh-CN" sz="2000" dirty="0">
              <a:solidFill>
                <a:prstClr val="white"/>
              </a:solidFill>
              <a:latin typeface="Times New Roman" pitchFamily="18" charset="0"/>
              <a:cs typeface="Times New Roman" pitchFamily="18" charset="0"/>
            </a:endParaRPr>
          </a:p>
          <a:p>
            <a:pPr marL="342900" indent="-342900">
              <a:spcBef>
                <a:spcPct val="50000"/>
              </a:spcBef>
              <a:buFontTx/>
              <a:buAutoNum type="arabicPeriod"/>
            </a:pPr>
            <a:r>
              <a:rPr lang="en-US" altLang="zh-CN" sz="2000" dirty="0">
                <a:solidFill>
                  <a:prstClr val="white"/>
                </a:solidFill>
                <a:latin typeface="Times New Roman" pitchFamily="18" charset="0"/>
                <a:cs typeface="Times New Roman" pitchFamily="18" charset="0"/>
              </a:rPr>
              <a:t>About 207 million people infected</a:t>
            </a:r>
          </a:p>
          <a:p>
            <a:pPr marL="342900" indent="-342900">
              <a:spcBef>
                <a:spcPct val="50000"/>
              </a:spcBef>
              <a:buFontTx/>
              <a:buAutoNum type="arabicPeriod"/>
            </a:pPr>
            <a:endParaRPr lang="en-US" altLang="zh-CN" sz="2000" dirty="0">
              <a:solidFill>
                <a:prstClr val="white"/>
              </a:solidFill>
              <a:latin typeface="Times New Roman" pitchFamily="18" charset="0"/>
              <a:cs typeface="Times New Roman" pitchFamily="18" charset="0"/>
            </a:endParaRPr>
          </a:p>
          <a:p>
            <a:pPr marL="342900" indent="-342900">
              <a:spcBef>
                <a:spcPct val="50000"/>
              </a:spcBef>
              <a:buFont typeface="Wingdings" pitchFamily="2" charset="2"/>
              <a:buAutoNum type="arabicPeriod"/>
            </a:pPr>
            <a:r>
              <a:rPr lang="en-US" altLang="zh-CN" sz="2000" dirty="0">
                <a:solidFill>
                  <a:prstClr val="white"/>
                </a:solidFill>
                <a:latin typeface="Times New Roman" pitchFamily="18" charset="0"/>
                <a:cs typeface="Times New Roman" pitchFamily="18" charset="0"/>
              </a:rPr>
              <a:t> 20 million severely affected</a:t>
            </a:r>
          </a:p>
          <a:p>
            <a:pPr marL="342900" indent="-342900">
              <a:spcBef>
                <a:spcPct val="50000"/>
              </a:spcBef>
              <a:buFont typeface="Wingdings" pitchFamily="2" charset="2"/>
              <a:buAutoNum type="arabicPeriod"/>
            </a:pPr>
            <a:endParaRPr lang="en-US" altLang="zh-CN" sz="2000" dirty="0">
              <a:solidFill>
                <a:prstClr val="white"/>
              </a:solidFill>
              <a:latin typeface="Times New Roman" pitchFamily="18" charset="0"/>
              <a:cs typeface="Times New Roman" pitchFamily="18" charset="0"/>
            </a:endParaRPr>
          </a:p>
          <a:p>
            <a:pPr marL="342900" indent="-342900">
              <a:spcBef>
                <a:spcPct val="50000"/>
              </a:spcBef>
              <a:buFont typeface="Wingdings" pitchFamily="2" charset="2"/>
              <a:buAutoNum type="arabicPeriod"/>
            </a:pPr>
            <a:r>
              <a:rPr lang="en-US" altLang="zh-CN" sz="2000" dirty="0">
                <a:solidFill>
                  <a:prstClr val="white"/>
                </a:solidFill>
                <a:latin typeface="Times New Roman" pitchFamily="18" charset="0"/>
                <a:cs typeface="Times New Roman" pitchFamily="18" charset="0"/>
              </a:rPr>
              <a:t> 200 thousand deaths annually</a:t>
            </a:r>
          </a:p>
        </p:txBody>
      </p:sp>
    </p:spTree>
    <p:custDataLst>
      <p:tags r:id="rId1"/>
    </p:custDataLst>
    <p:extLst>
      <p:ext uri="{BB962C8B-B14F-4D97-AF65-F5344CB8AC3E}">
        <p14:creationId xmlns:p14="http://schemas.microsoft.com/office/powerpoint/2010/main" val="13856077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additive="base">
                                        <p:cTn id="7" dur="500" fill="hold"/>
                                        <p:tgtEl>
                                          <p:spTgt spid="13314"/>
                                        </p:tgtEl>
                                        <p:attrNameLst>
                                          <p:attrName>ppt_x</p:attrName>
                                        </p:attrNameLst>
                                      </p:cBhvr>
                                      <p:tavLst>
                                        <p:tav tm="0">
                                          <p:val>
                                            <p:strVal val="#ppt_x"/>
                                          </p:val>
                                        </p:tav>
                                        <p:tav tm="100000">
                                          <p:val>
                                            <p:strVal val="#ppt_x"/>
                                          </p:val>
                                        </p:tav>
                                      </p:tavLst>
                                    </p:anim>
                                    <p:anim calcmode="lin" valueType="num">
                                      <p:cBhvr additive="base">
                                        <p:cTn id="8" dur="500" fill="hold"/>
                                        <p:tgtEl>
                                          <p:spTgt spid="1331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3316"/>
                                        </p:tgtEl>
                                        <p:attrNameLst>
                                          <p:attrName>style.visibility</p:attrName>
                                        </p:attrNameLst>
                                      </p:cBhvr>
                                      <p:to>
                                        <p:strVal val="visible"/>
                                      </p:to>
                                    </p:set>
                                    <p:anim calcmode="lin" valueType="num">
                                      <p:cBhvr>
                                        <p:cTn id="12" dur="500" fill="hold"/>
                                        <p:tgtEl>
                                          <p:spTgt spid="13316"/>
                                        </p:tgtEl>
                                        <p:attrNameLst>
                                          <p:attrName>ppt_w</p:attrName>
                                        </p:attrNameLst>
                                      </p:cBhvr>
                                      <p:tavLst>
                                        <p:tav tm="0">
                                          <p:val>
                                            <p:fltVal val="0"/>
                                          </p:val>
                                        </p:tav>
                                        <p:tav tm="100000">
                                          <p:val>
                                            <p:strVal val="#ppt_w"/>
                                          </p:val>
                                        </p:tav>
                                      </p:tavLst>
                                    </p:anim>
                                    <p:anim calcmode="lin" valueType="num">
                                      <p:cBhvr>
                                        <p:cTn id="13" dur="500" fill="hold"/>
                                        <p:tgtEl>
                                          <p:spTgt spid="13316"/>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clap.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3315"/>
                                        </p:tgtEl>
                                        <p:attrNameLst>
                                          <p:attrName>style.visibility</p:attrName>
                                        </p:attrNameLst>
                                      </p:cBhvr>
                                      <p:to>
                                        <p:strVal val="visible"/>
                                      </p:to>
                                    </p:set>
                                    <p:anim calcmode="lin" valueType="num">
                                      <p:cBhvr additive="base">
                                        <p:cTn id="18" dur="500" fill="hold"/>
                                        <p:tgtEl>
                                          <p:spTgt spid="13315"/>
                                        </p:tgtEl>
                                        <p:attrNameLst>
                                          <p:attrName>ppt_x</p:attrName>
                                        </p:attrNameLst>
                                      </p:cBhvr>
                                      <p:tavLst>
                                        <p:tav tm="0">
                                          <p:val>
                                            <p:strVal val="0-#ppt_w/2"/>
                                          </p:val>
                                        </p:tav>
                                        <p:tav tm="100000">
                                          <p:val>
                                            <p:strVal val="#ppt_x"/>
                                          </p:val>
                                        </p:tav>
                                      </p:tavLst>
                                    </p:anim>
                                    <p:anim calcmode="lin" valueType="num">
                                      <p:cBhvr additive="base">
                                        <p:cTn id="19" dur="500" fill="hold"/>
                                        <p:tgtEl>
                                          <p:spTgt spid="133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autoUpdateAnimBg="0"/>
      <p:bldP spid="1331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1524000" y="0"/>
            <a:ext cx="9144000" cy="692696"/>
          </a:xfrm>
        </p:spPr>
        <p:style>
          <a:lnRef idx="1">
            <a:schemeClr val="accent2"/>
          </a:lnRef>
          <a:fillRef idx="2">
            <a:schemeClr val="accent2"/>
          </a:fillRef>
          <a:effectRef idx="1">
            <a:schemeClr val="accent2"/>
          </a:effectRef>
          <a:fontRef idx="minor">
            <a:schemeClr val="dk1"/>
          </a:fontRef>
        </p:style>
        <p:txBody>
          <a:bodyPr vert="horz" lIns="91440" tIns="45720" rIns="45712" bIns="45720" rtlCol="0" anchor="ctr">
            <a:noAutofit/>
            <a:scene3d>
              <a:camera prst="orthographicFront"/>
              <a:lightRig rig="threePt" dir="t">
                <a:rot lat="0" lon="0" rev="4800000"/>
              </a:lightRig>
            </a:scene3d>
            <a:sp3d prstMaterial="matte">
              <a:bevelT w="50800" h="10160"/>
            </a:sp3d>
          </a:bodyPr>
          <a:lstStyle/>
          <a:p>
            <a:pPr>
              <a:defRPr/>
            </a:pPr>
            <a:r>
              <a:rPr lang="en-GB" sz="3200" dirty="0">
                <a:solidFill>
                  <a:schemeClr val="tx1"/>
                </a:solidFill>
                <a:latin typeface="Times New Roman" pitchFamily="18" charset="0"/>
                <a:cs typeface="Times New Roman" pitchFamily="18" charset="0"/>
              </a:rPr>
              <a:t>High Burden of </a:t>
            </a:r>
            <a:r>
              <a:rPr lang="en-GB" sz="3200" dirty="0" err="1">
                <a:solidFill>
                  <a:schemeClr val="tx1"/>
                </a:solidFill>
                <a:latin typeface="Times New Roman" pitchFamily="18" charset="0"/>
                <a:cs typeface="Times New Roman" pitchFamily="18" charset="0"/>
              </a:rPr>
              <a:t>Schistosomiasis</a:t>
            </a:r>
            <a:r>
              <a:rPr lang="en-GB" sz="3200" dirty="0">
                <a:solidFill>
                  <a:schemeClr val="tx1"/>
                </a:solidFill>
                <a:latin typeface="Times New Roman" pitchFamily="18" charset="0"/>
                <a:cs typeface="Times New Roman" pitchFamily="18" charset="0"/>
              </a:rPr>
              <a:t> in the African Region</a:t>
            </a:r>
          </a:p>
        </p:txBody>
      </p:sp>
      <p:pic>
        <p:nvPicPr>
          <p:cNvPr id="7" name="Picture 5" descr="sch_species_endemicity"/>
          <p:cNvPicPr>
            <a:picLocks noChangeAspect="1" noChangeArrowheads="1"/>
          </p:cNvPicPr>
          <p:nvPr/>
        </p:nvPicPr>
        <p:blipFill>
          <a:blip r:embed="rId4" cstate="print"/>
          <a:srcRect/>
          <a:stretch>
            <a:fillRect/>
          </a:stretch>
        </p:blipFill>
        <p:spPr bwMode="auto">
          <a:xfrm>
            <a:off x="1524001" y="685800"/>
            <a:ext cx="6194377" cy="6248400"/>
          </a:xfrm>
          <a:prstGeom prst="rect">
            <a:avLst/>
          </a:prstGeom>
          <a:noFill/>
          <a:ln w="9525">
            <a:noFill/>
            <a:miter lim="800000"/>
            <a:headEnd/>
            <a:tailEnd/>
          </a:ln>
        </p:spPr>
      </p:pic>
      <p:sp>
        <p:nvSpPr>
          <p:cNvPr id="8" name="Rectangle 3"/>
          <p:cNvSpPr txBox="1">
            <a:spLocks noChangeArrowheads="1"/>
          </p:cNvSpPr>
          <p:nvPr/>
        </p:nvSpPr>
        <p:spPr>
          <a:xfrm>
            <a:off x="7680176" y="685800"/>
            <a:ext cx="2987824" cy="6172200"/>
          </a:xfrm>
          <a:prstGeom prst="rect">
            <a:avLst/>
          </a:prstGeom>
        </p:spPr>
        <p:style>
          <a:lnRef idx="1">
            <a:schemeClr val="accent5"/>
          </a:lnRef>
          <a:fillRef idx="2">
            <a:schemeClr val="accent5"/>
          </a:fillRef>
          <a:effectRef idx="1">
            <a:schemeClr val="accent5"/>
          </a:effectRef>
          <a:fontRef idx="minor">
            <a:schemeClr val="dk1"/>
          </a:fontRef>
        </p:style>
        <p:txBody>
          <a:bodyPr>
            <a:noAutofit/>
          </a:bodyPr>
          <a:lstStyle>
            <a:lvl1pPr marL="342235" indent="-342235" algn="l" defTabSz="914018" rtl="0" eaLnBrk="0" fontAlgn="base" hangingPunct="0">
              <a:spcBef>
                <a:spcPct val="80000"/>
              </a:spcBef>
              <a:spcAft>
                <a:spcPct val="0"/>
              </a:spcAft>
              <a:buClr>
                <a:srgbClr val="1E7FB8"/>
              </a:buClr>
              <a:buFont typeface="Wingdings" pitchFamily="2" charset="2"/>
              <a:buChar char="Ø"/>
              <a:defRPr sz="2500">
                <a:solidFill>
                  <a:srgbClr val="000066"/>
                </a:solidFill>
                <a:latin typeface="+mn-lt"/>
                <a:ea typeface="+mn-ea"/>
                <a:cs typeface="+mn-cs"/>
              </a:defRPr>
            </a:lvl1pPr>
            <a:lvl2pPr marL="805504" indent="-282414" algn="l" defTabSz="914018" rtl="0" eaLnBrk="0" fontAlgn="base" hangingPunct="0">
              <a:spcBef>
                <a:spcPct val="20000"/>
              </a:spcBef>
              <a:spcAft>
                <a:spcPct val="0"/>
              </a:spcAft>
              <a:buClr>
                <a:srgbClr val="1E7FB8"/>
              </a:buClr>
              <a:buFont typeface="Wingdings" pitchFamily="2" charset="2"/>
              <a:buChar char="Ø"/>
              <a:defRPr sz="2100">
                <a:solidFill>
                  <a:srgbClr val="000066"/>
                </a:solidFill>
                <a:latin typeface="+mn-lt"/>
                <a:cs typeface="+mn-cs"/>
              </a:defRPr>
            </a:lvl2pPr>
            <a:lvl3pPr marL="1256252" indent="-269893" algn="l" defTabSz="914018"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3pPr>
            <a:lvl4pPr marL="1663873" indent="-226766" algn="l" defTabSz="914018" rtl="0" eaLnBrk="0" fontAlgn="base" hangingPunct="0">
              <a:spcBef>
                <a:spcPct val="20000"/>
              </a:spcBef>
              <a:spcAft>
                <a:spcPct val="0"/>
              </a:spcAft>
              <a:buClr>
                <a:srgbClr val="1E7FB8"/>
              </a:buClr>
              <a:buFont typeface="Wingdings" pitchFamily="2" charset="2"/>
              <a:buChar char="Ø"/>
              <a:defRPr sz="2100">
                <a:solidFill>
                  <a:srgbClr val="000066"/>
                </a:solidFill>
                <a:latin typeface="Arial Narrow" pitchFamily="34" charset="0"/>
                <a:cs typeface="+mn-cs"/>
              </a:defRPr>
            </a:lvl4pPr>
            <a:lvl5pPr marL="1988023" indent="-144685" algn="r" defTabSz="914018" rtl="1" eaLnBrk="0" fontAlgn="base" hangingPunct="0">
              <a:spcBef>
                <a:spcPct val="20000"/>
              </a:spcBef>
              <a:spcAft>
                <a:spcPct val="0"/>
              </a:spcAft>
              <a:buChar char="»"/>
              <a:defRPr sz="2000">
                <a:solidFill>
                  <a:srgbClr val="000066"/>
                </a:solidFill>
                <a:latin typeface="+mn-lt"/>
                <a:cs typeface="+mn-cs"/>
              </a:defRPr>
            </a:lvl5pPr>
            <a:lvl6pPr marL="2388688" indent="-144685" algn="r" defTabSz="914018" rtl="1" fontAlgn="base">
              <a:spcBef>
                <a:spcPct val="20000"/>
              </a:spcBef>
              <a:spcAft>
                <a:spcPct val="0"/>
              </a:spcAft>
              <a:buChar char="»"/>
              <a:defRPr sz="2000">
                <a:solidFill>
                  <a:srgbClr val="000066"/>
                </a:solidFill>
                <a:latin typeface="+mn-lt"/>
                <a:cs typeface="+mn-cs"/>
              </a:defRPr>
            </a:lvl6pPr>
            <a:lvl7pPr marL="2789353" indent="-144685" algn="r" defTabSz="914018" rtl="1" fontAlgn="base">
              <a:spcBef>
                <a:spcPct val="20000"/>
              </a:spcBef>
              <a:spcAft>
                <a:spcPct val="0"/>
              </a:spcAft>
              <a:buChar char="»"/>
              <a:defRPr sz="2000">
                <a:solidFill>
                  <a:srgbClr val="000066"/>
                </a:solidFill>
                <a:latin typeface="+mn-lt"/>
                <a:cs typeface="+mn-cs"/>
              </a:defRPr>
            </a:lvl7pPr>
            <a:lvl8pPr marL="3190018" indent="-144685" algn="r" defTabSz="914018" rtl="1" fontAlgn="base">
              <a:spcBef>
                <a:spcPct val="20000"/>
              </a:spcBef>
              <a:spcAft>
                <a:spcPct val="0"/>
              </a:spcAft>
              <a:buChar char="»"/>
              <a:defRPr sz="2000">
                <a:solidFill>
                  <a:srgbClr val="000066"/>
                </a:solidFill>
                <a:latin typeface="+mn-lt"/>
                <a:cs typeface="+mn-cs"/>
              </a:defRPr>
            </a:lvl8pPr>
            <a:lvl9pPr marL="3590683" indent="-144685" algn="r" defTabSz="914018" rtl="1" fontAlgn="base">
              <a:spcBef>
                <a:spcPct val="20000"/>
              </a:spcBef>
              <a:spcAft>
                <a:spcPct val="0"/>
              </a:spcAft>
              <a:buChar char="»"/>
              <a:defRPr sz="2000">
                <a:solidFill>
                  <a:srgbClr val="000066"/>
                </a:solidFill>
                <a:latin typeface="+mn-lt"/>
                <a:cs typeface="+mn-cs"/>
              </a:defRPr>
            </a:lvl9pPr>
          </a:lstStyle>
          <a:p>
            <a:r>
              <a:rPr lang="fr-FR" sz="2000" kern="0" dirty="0" err="1">
                <a:latin typeface="Times New Roman" pitchFamily="18" charset="0"/>
                <a:cs typeface="Times New Roman" pitchFamily="18" charset="0"/>
              </a:rPr>
              <a:t>Almost</a:t>
            </a:r>
            <a:r>
              <a:rPr lang="fr-FR" sz="2000" kern="0" dirty="0">
                <a:latin typeface="Times New Roman" pitchFamily="18" charset="0"/>
                <a:cs typeface="Times New Roman" pitchFamily="18" charset="0"/>
              </a:rPr>
              <a:t> 90% of SCH </a:t>
            </a:r>
            <a:r>
              <a:rPr lang="fr-FR" sz="2000" kern="0" dirty="0" err="1">
                <a:latin typeface="Times New Roman" pitchFamily="18" charset="0"/>
                <a:cs typeface="Times New Roman" pitchFamily="18" charset="0"/>
              </a:rPr>
              <a:t>burden</a:t>
            </a:r>
            <a:r>
              <a:rPr lang="fr-FR" sz="2000" kern="0" dirty="0">
                <a:latin typeface="Times New Roman" pitchFamily="18" charset="0"/>
                <a:cs typeface="Times New Roman" pitchFamily="18" charset="0"/>
              </a:rPr>
              <a:t> </a:t>
            </a:r>
            <a:r>
              <a:rPr lang="fr-FR" sz="2000" kern="0" dirty="0" err="1">
                <a:latin typeface="Times New Roman" pitchFamily="18" charset="0"/>
                <a:cs typeface="Times New Roman" pitchFamily="18" charset="0"/>
              </a:rPr>
              <a:t>occurs</a:t>
            </a:r>
            <a:r>
              <a:rPr lang="fr-FR" sz="2000" kern="0" dirty="0">
                <a:latin typeface="Times New Roman" pitchFamily="18" charset="0"/>
                <a:cs typeface="Times New Roman" pitchFamily="18" charset="0"/>
              </a:rPr>
              <a:t> in Africa</a:t>
            </a:r>
            <a:endParaRPr lang="en-US" sz="2000" kern="0" dirty="0">
              <a:latin typeface="Times New Roman" pitchFamily="18" charset="0"/>
              <a:cs typeface="Times New Roman" pitchFamily="18" charset="0"/>
            </a:endParaRPr>
          </a:p>
          <a:p>
            <a:r>
              <a:rPr lang="en-US" sz="2000" kern="0" dirty="0">
                <a:latin typeface="Times New Roman" pitchFamily="18" charset="0"/>
                <a:cs typeface="Times New Roman" pitchFamily="18" charset="0"/>
              </a:rPr>
              <a:t>220 million people at risk</a:t>
            </a:r>
          </a:p>
          <a:p>
            <a:r>
              <a:rPr lang="en-US" sz="2000" kern="0" dirty="0">
                <a:latin typeface="Times New Roman" pitchFamily="18" charset="0"/>
                <a:cs typeface="Times New Roman" pitchFamily="18" charset="0"/>
              </a:rPr>
              <a:t>42 African countries endemic for SCH, with 40 requiring PC</a:t>
            </a:r>
          </a:p>
          <a:p>
            <a:r>
              <a:rPr lang="en-US" sz="2000" kern="0" dirty="0">
                <a:latin typeface="Times New Roman" pitchFamily="18" charset="0"/>
                <a:cs typeface="Times New Roman" pitchFamily="18" charset="0"/>
              </a:rPr>
              <a:t>Various levels of intensities in different countries and communities</a:t>
            </a:r>
          </a:p>
          <a:p>
            <a:r>
              <a:rPr lang="en-US" sz="2000" kern="0" dirty="0">
                <a:latin typeface="Times New Roman" pitchFamily="18" charset="0"/>
                <a:cs typeface="Times New Roman" pitchFamily="18" charset="0"/>
              </a:rPr>
              <a:t>Especially in poor communities without adequate sanitation and living around rivers and water bodies</a:t>
            </a:r>
          </a:p>
          <a:p>
            <a:pPr>
              <a:buFontTx/>
              <a:buNone/>
            </a:pPr>
            <a:endParaRPr lang="en-US" sz="1600" b="1" kern="0" dirty="0"/>
          </a:p>
        </p:txBody>
      </p:sp>
    </p:spTree>
    <p:custDataLst>
      <p:tags r:id="rId1"/>
    </p:custDataLst>
    <p:extLst>
      <p:ext uri="{BB962C8B-B14F-4D97-AF65-F5344CB8AC3E}">
        <p14:creationId xmlns:p14="http://schemas.microsoft.com/office/powerpoint/2010/main" val="308275340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dirty="0"/>
              <a:t>Characteristics of schistosomes</a:t>
            </a:r>
          </a:p>
        </p:txBody>
      </p:sp>
      <p:sp>
        <p:nvSpPr>
          <p:cNvPr id="3" name="Content Placeholder 2"/>
          <p:cNvSpPr>
            <a:spLocks noGrp="1"/>
          </p:cNvSpPr>
          <p:nvPr>
            <p:ph idx="1"/>
          </p:nvPr>
        </p:nvSpPr>
        <p:spPr>
          <a:xfrm>
            <a:off x="1981200" y="1600200"/>
            <a:ext cx="8534400" cy="5105400"/>
          </a:xfrm>
        </p:spPr>
        <p:txBody>
          <a:bodyPr>
            <a:normAutofit fontScale="77500" lnSpcReduction="20000"/>
          </a:bodyPr>
          <a:lstStyle/>
          <a:p>
            <a:r>
              <a:rPr lang="en-GB" dirty="0"/>
              <a:t>Of the </a:t>
            </a:r>
            <a:r>
              <a:rPr lang="en-GB" dirty="0" err="1"/>
              <a:t>trematodes</a:t>
            </a:r>
            <a:r>
              <a:rPr lang="en-GB" dirty="0"/>
              <a:t>, schistosomes are atypical in that the adult stages have two sexes and are located in blood vessels in the definitive host. </a:t>
            </a:r>
          </a:p>
          <a:p>
            <a:endParaRPr lang="en-GB" dirty="0"/>
          </a:p>
          <a:p>
            <a:r>
              <a:rPr lang="en-GB" dirty="0"/>
              <a:t>The thread like female lies in a ventral longitudinal cleft in the body of the male fluke called the </a:t>
            </a:r>
            <a:r>
              <a:rPr lang="en-GB" dirty="0" err="1"/>
              <a:t>gynaecophoric</a:t>
            </a:r>
            <a:r>
              <a:rPr lang="en-GB" dirty="0"/>
              <a:t> canal (Friedberg </a:t>
            </a:r>
            <a:r>
              <a:rPr lang="en-GB" i="1" dirty="0"/>
              <a:t>et al.,</a:t>
            </a:r>
            <a:r>
              <a:rPr lang="en-GB" dirty="0"/>
              <a:t> 1991).  </a:t>
            </a:r>
          </a:p>
          <a:p>
            <a:pPr marL="0" indent="0">
              <a:buNone/>
            </a:pPr>
            <a:endParaRPr lang="en-GB" dirty="0"/>
          </a:p>
          <a:p>
            <a:r>
              <a:rPr lang="en-GB" i="1" dirty="0"/>
              <a:t>S. haematobium</a:t>
            </a:r>
            <a:r>
              <a:rPr lang="en-GB" dirty="0"/>
              <a:t> adult worms live in the </a:t>
            </a:r>
            <a:r>
              <a:rPr lang="en-GB" dirty="0" err="1"/>
              <a:t>perivesical</a:t>
            </a:r>
            <a:r>
              <a:rPr lang="en-GB" dirty="0"/>
              <a:t> and other species lives in the mesenteric veins, where they feed on blood particles. </a:t>
            </a:r>
          </a:p>
          <a:p>
            <a:pPr marL="0" indent="0">
              <a:buNone/>
            </a:pPr>
            <a:endParaRPr lang="en-GB" dirty="0"/>
          </a:p>
          <a:p>
            <a:r>
              <a:rPr lang="en-GB" dirty="0"/>
              <a:t>The female produces eggs with a characteristic terminal or lateral spine. </a:t>
            </a:r>
            <a:endParaRPr lang="en-US" dirty="0"/>
          </a:p>
          <a:p>
            <a:endParaRPr lang="en-GB" dirty="0"/>
          </a:p>
          <a:p>
            <a:endParaRPr lang="en-US" dirty="0"/>
          </a:p>
        </p:txBody>
      </p:sp>
    </p:spTree>
    <p:custDataLst>
      <p:tags r:id="rId1"/>
    </p:custDataLst>
    <p:extLst>
      <p:ext uri="{BB962C8B-B14F-4D97-AF65-F5344CB8AC3E}">
        <p14:creationId xmlns:p14="http://schemas.microsoft.com/office/powerpoint/2010/main" val="27081050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2912</Words>
  <Application>Microsoft Office PowerPoint</Application>
  <PresentationFormat>Widescreen</PresentationFormat>
  <Paragraphs>550</Paragraphs>
  <Slides>68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Times New Roman</vt:lpstr>
      <vt:lpstr>Wingdings</vt:lpstr>
      <vt:lpstr>1_Office Theme</vt:lpstr>
      <vt:lpstr>Trematodes</vt:lpstr>
      <vt:lpstr>Trematodes (flukes) – General Characteristics</vt:lpstr>
      <vt:lpstr>Trematodes (Flukes)</vt:lpstr>
      <vt:lpstr>Trematodes</vt:lpstr>
      <vt:lpstr>PowerPoint Presentation</vt:lpstr>
      <vt:lpstr>Schistosomes</vt:lpstr>
      <vt:lpstr>Global Distribution of schistosomiasis</vt:lpstr>
      <vt:lpstr>High Burden of Schistosomiasis in the African Region</vt:lpstr>
      <vt:lpstr>Characteristics of schistosomes</vt:lpstr>
      <vt:lpstr>Schistosome worms of medical importance globally</vt:lpstr>
      <vt:lpstr>Schistosomes infecting humans in Africa</vt:lpstr>
      <vt:lpstr>Distinguishing various schistosome species</vt:lpstr>
      <vt:lpstr>Distinguishing schistosomes by the number of eggs produced</vt:lpstr>
      <vt:lpstr>Schistosomiasis life cycle</vt:lpstr>
      <vt:lpstr>Schistosomiasis life cycle</vt:lpstr>
      <vt:lpstr>Common schistosome species in Africa</vt:lpstr>
      <vt:lpstr>Common schistosome species in Africa</vt:lpstr>
      <vt:lpstr>S. mansoni Intermediate host snail</vt:lpstr>
      <vt:lpstr>Population at Risk&amp; factors</vt:lpstr>
      <vt:lpstr>Pathology</vt:lpstr>
      <vt:lpstr>Pathology of S. mansoni</vt:lpstr>
      <vt:lpstr>Acute schistosomiasis</vt:lpstr>
      <vt:lpstr>Chronic Intestinal schistosomiasis</vt:lpstr>
      <vt:lpstr>Chronic Intestinal schistosomiasis</vt:lpstr>
      <vt:lpstr>Pathology due to S. haematobium</vt:lpstr>
      <vt:lpstr>Blood loss and anaemia </vt:lpstr>
      <vt:lpstr>Other important problems associated with bilharzia infection</vt:lpstr>
      <vt:lpstr>Diagnosis</vt:lpstr>
      <vt:lpstr>General options for schistosomiasis control</vt:lpstr>
      <vt:lpstr> Fasciola buski </vt:lpstr>
      <vt:lpstr>Epidemiology of F. buski</vt:lpstr>
      <vt:lpstr>F. buski</vt:lpstr>
      <vt:lpstr>PowerPoint Presentation</vt:lpstr>
      <vt:lpstr>F. buski</vt:lpstr>
      <vt:lpstr>F. buski</vt:lpstr>
      <vt:lpstr>Life cycle (biology) of F. buski</vt:lpstr>
      <vt:lpstr>Clinical syndromes</vt:lpstr>
      <vt:lpstr>Diagnosis</vt:lpstr>
      <vt:lpstr>F. buski</vt:lpstr>
      <vt:lpstr>Treatment</vt:lpstr>
      <vt:lpstr>Prevention of Fasciolopsis</vt:lpstr>
      <vt:lpstr>Fasciola haepatica</vt:lpstr>
      <vt:lpstr>PowerPoint Presentation</vt:lpstr>
      <vt:lpstr>Fasciola hepatica</vt:lpstr>
      <vt:lpstr>Epidemiology and Risk Factors</vt:lpstr>
      <vt:lpstr>Epidemiology</vt:lpstr>
      <vt:lpstr>Transmission</vt:lpstr>
      <vt:lpstr>Transmission</vt:lpstr>
      <vt:lpstr>Fasciola hepatica Life cycle </vt:lpstr>
      <vt:lpstr>Clinical syndromes</vt:lpstr>
      <vt:lpstr>Diagnosis</vt:lpstr>
      <vt:lpstr>Treatment</vt:lpstr>
      <vt:lpstr>Paragonimus Westermani</vt:lpstr>
      <vt:lpstr>Transmission</vt:lpstr>
      <vt:lpstr>Other animals that can harbour P. westermani </vt:lpstr>
      <vt:lpstr>Epidemiology</vt:lpstr>
      <vt:lpstr>Life cycle</vt:lpstr>
      <vt:lpstr>Life cycle</vt:lpstr>
      <vt:lpstr>Life cycle</vt:lpstr>
      <vt:lpstr>Life cycle of Paragonimus Westermani</vt:lpstr>
      <vt:lpstr>Disease</vt:lpstr>
      <vt:lpstr>Diagnosis</vt:lpstr>
      <vt:lpstr>Adult Paragonimus Westermani</vt:lpstr>
      <vt:lpstr>PowerPoint Presentation</vt:lpstr>
      <vt:lpstr>Paragonimus Westermani egg</vt:lpstr>
      <vt:lpstr>Treatment</vt:lpstr>
      <vt:lpstr>Summary</vt:lpstr>
      <vt:lpstr>The 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Masceline  Mutsaka-Makuvaza</dc:creator>
  <cp:lastModifiedBy>Christine    IGIKUNDIRO</cp:lastModifiedBy>
  <cp:revision>11</cp:revision>
  <dcterms:created xsi:type="dcterms:W3CDTF">2023-06-20T08:19:56Z</dcterms:created>
  <dcterms:modified xsi:type="dcterms:W3CDTF">2023-10-04T13:07:09Z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04A27F1D-77C3-45FF-BB92-EA9C1200A609</vt:lpwstr>
  </property>
  <property fmtid="{D5CDD505-2E9C-101B-9397-08002B2CF9AE}" pid="3" name="ArticulatePath">
    <vt:lpwstr>Trematodes</vt:lpwstr>
  </property>
</Properties>
</file>