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alibri Light" pitchFamily="34" charset="0"/>
      <p:regular r:id="rId43"/>
      <p:italic r:id="rId44"/>
    </p:embeddedFont>
    <p:embeddedFont>
      <p:font typeface="Tahoma" pitchFamily="34" charset="0"/>
      <p:regular r:id="rId45"/>
      <p:bold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2785" y="609676"/>
            <a:ext cx="1080642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488" y="1662429"/>
            <a:ext cx="10987023" cy="1647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3682" y="5191505"/>
            <a:ext cx="2913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i="1" spc="-5" dirty="0" smtClean="0">
                <a:latin typeface="Calibri"/>
                <a:cs typeface="Calibri"/>
              </a:rPr>
              <a:t>BANA 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9572" y="1569719"/>
            <a:ext cx="8325611" cy="1342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1570" y="1580768"/>
            <a:ext cx="73386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5614" marR="5080" indent="-173355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RADIONUCLIDE </a:t>
            </a:r>
            <a:r>
              <a:rPr sz="4000" b="1" spc="-10" dirty="0">
                <a:latin typeface="Calibri"/>
                <a:cs typeface="Calibri"/>
              </a:rPr>
              <a:t>PRODUCTION </a:t>
            </a:r>
            <a:r>
              <a:rPr sz="4000" b="1" spc="-5" dirty="0">
                <a:latin typeface="Calibri"/>
                <a:cs typeface="Calibri"/>
              </a:rPr>
              <a:t>AND  </a:t>
            </a:r>
            <a:r>
              <a:rPr sz="4000" b="1" spc="-10" dirty="0">
                <a:latin typeface="Calibri"/>
                <a:cs typeface="Calibri"/>
              </a:rPr>
              <a:t>RADIOPHARMACY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4489" y="398966"/>
            <a:ext cx="560207" cy="50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62235" y="907541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IA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3676" y="2519172"/>
            <a:ext cx="4047744" cy="2842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056" y="0"/>
            <a:ext cx="7531100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5"/>
              </a:spcBef>
            </a:pPr>
            <a:r>
              <a:rPr spc="-40" dirty="0"/>
              <a:t>PRODUCTION </a:t>
            </a:r>
            <a:r>
              <a:rPr spc="-20" dirty="0"/>
              <a:t>OF</a:t>
            </a:r>
            <a:r>
              <a:rPr spc="-185" dirty="0"/>
              <a:t> </a:t>
            </a:r>
            <a:r>
              <a:rPr spc="-45" dirty="0"/>
              <a:t>RADIONUCLIDES  </a:t>
            </a:r>
            <a:r>
              <a:rPr spc="-40" dirty="0"/>
              <a:t>NUCLEAR</a:t>
            </a:r>
            <a:r>
              <a:rPr spc="-110" dirty="0"/>
              <a:t> </a:t>
            </a:r>
            <a:r>
              <a:rPr spc="-70" dirty="0"/>
              <a:t>REACTORS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6950964" y="1690116"/>
            <a:ext cx="4764024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98056" y="5780633"/>
            <a:ext cx="4699000" cy="758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spc="-5" dirty="0">
                <a:latin typeface="Arial"/>
                <a:cs typeface="Arial"/>
              </a:rPr>
              <a:t>Schematic representation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 nuclear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reactor.</a:t>
            </a:r>
            <a:endParaRPr sz="1800">
              <a:latin typeface="Arial"/>
              <a:cs typeface="Arial"/>
            </a:endParaRPr>
          </a:p>
          <a:p>
            <a:pPr marR="290195" algn="ctr">
              <a:lnSpc>
                <a:spcPct val="100000"/>
              </a:lnSpc>
              <a:spcBef>
                <a:spcPts val="725"/>
              </a:spcBef>
            </a:pPr>
            <a:r>
              <a:rPr sz="1800" i="1" spc="-20" dirty="0">
                <a:latin typeface="Calibri"/>
                <a:cs typeface="Calibri"/>
              </a:rPr>
              <a:t>(Cherry, </a:t>
            </a:r>
            <a:r>
              <a:rPr sz="1800" i="1" spc="-5" dirty="0">
                <a:latin typeface="Calibri"/>
                <a:cs typeface="Calibri"/>
              </a:rPr>
              <a:t>Sorenson and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Phelps)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1481" y="3046222"/>
            <a:ext cx="75057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(cadmium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or  </a:t>
            </a:r>
            <a:r>
              <a:rPr sz="1100" dirty="0">
                <a:latin typeface="Calibri"/>
                <a:cs typeface="Calibri"/>
              </a:rPr>
              <a:t>Boron)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6673" y="3962145"/>
            <a:ext cx="516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(graphite)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56" y="2083434"/>
            <a:ext cx="5899150" cy="3284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337185">
              <a:lnSpc>
                <a:spcPct val="98800"/>
              </a:lnSpc>
              <a:spcBef>
                <a:spcPts val="135"/>
              </a:spcBef>
            </a:pPr>
            <a:r>
              <a:rPr sz="2400" spc="-5" dirty="0">
                <a:latin typeface="Arial"/>
                <a:cs typeface="Arial"/>
              </a:rPr>
              <a:t>Nuclear </a:t>
            </a:r>
            <a:r>
              <a:rPr sz="2400" dirty="0">
                <a:latin typeface="Arial"/>
                <a:cs typeface="Arial"/>
              </a:rPr>
              <a:t>reactors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many years  provided large quantities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radionuclides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nuclear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medicine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It is a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dirty="0">
                <a:latin typeface="Calibri"/>
                <a:cs typeface="Calibri"/>
              </a:rPr>
              <a:t>in which a </a:t>
            </a:r>
            <a:r>
              <a:rPr sz="2400" spc="-5" dirty="0">
                <a:latin typeface="Calibri"/>
                <a:cs typeface="Calibri"/>
              </a:rPr>
              <a:t>fissile </a:t>
            </a:r>
            <a:r>
              <a:rPr sz="2400" spc="-15" dirty="0">
                <a:latin typeface="Calibri"/>
                <a:cs typeface="Calibri"/>
              </a:rPr>
              <a:t>atomic </a:t>
            </a:r>
            <a:r>
              <a:rPr sz="2400" spc="-5" dirty="0">
                <a:latin typeface="Calibri"/>
                <a:cs typeface="Calibri"/>
              </a:rPr>
              <a:t>nucleus  (235 </a:t>
            </a:r>
            <a:r>
              <a:rPr sz="2400" spc="-25" dirty="0">
                <a:latin typeface="Calibri"/>
                <a:cs typeface="Calibri"/>
              </a:rPr>
              <a:t>U, </a:t>
            </a:r>
            <a:r>
              <a:rPr sz="2400" spc="-5" dirty="0">
                <a:latin typeface="Calibri"/>
                <a:cs typeface="Calibri"/>
              </a:rPr>
              <a:t>239 Pu or 241Pu) </a:t>
            </a:r>
            <a:r>
              <a:rPr sz="2400" spc="-10" dirty="0">
                <a:latin typeface="Calibri"/>
                <a:cs typeface="Calibri"/>
              </a:rPr>
              <a:t>undergoes </a:t>
            </a:r>
            <a:r>
              <a:rPr sz="2400" spc="-5" dirty="0">
                <a:latin typeface="Calibri"/>
                <a:cs typeface="Calibri"/>
              </a:rPr>
              <a:t>fission  </a:t>
            </a:r>
            <a:r>
              <a:rPr sz="2400" spc="-10" dirty="0">
                <a:latin typeface="Calibri"/>
                <a:cs typeface="Calibri"/>
              </a:rPr>
              <a:t>after irradiation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low </a:t>
            </a:r>
            <a:r>
              <a:rPr sz="2400" spc="-5" dirty="0">
                <a:latin typeface="Calibri"/>
                <a:cs typeface="Calibri"/>
              </a:rPr>
              <a:t>energy </a:t>
            </a:r>
            <a:r>
              <a:rPr sz="2400" spc="-10" dirty="0">
                <a:latin typeface="Calibri"/>
                <a:cs typeface="Calibri"/>
              </a:rPr>
              <a:t>neutrons </a:t>
            </a:r>
            <a:r>
              <a:rPr sz="2400" spc="-5" dirty="0">
                <a:latin typeface="Calibri"/>
                <a:cs typeface="Calibri"/>
              </a:rPr>
              <a:t>(self-  </a:t>
            </a:r>
            <a:r>
              <a:rPr sz="2400" spc="-10" dirty="0">
                <a:latin typeface="Calibri"/>
                <a:cs typeface="Calibri"/>
              </a:rPr>
              <a:t>sustaining </a:t>
            </a:r>
            <a:r>
              <a:rPr sz="2400" i="1" spc="-5" dirty="0">
                <a:latin typeface="Calibri"/>
                <a:cs typeface="Calibri"/>
              </a:rPr>
              <a:t>nuclear chain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reaction)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056" y="249174"/>
            <a:ext cx="9540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RADIONUCLIDES </a:t>
            </a:r>
            <a:r>
              <a:rPr spc="-40" dirty="0"/>
              <a:t>FROM </a:t>
            </a:r>
            <a:r>
              <a:rPr spc="-45" dirty="0"/>
              <a:t>NUCLEAR</a:t>
            </a:r>
            <a:r>
              <a:rPr spc="-215" dirty="0"/>
              <a:t> </a:t>
            </a:r>
            <a:r>
              <a:rPr spc="-60" dirty="0"/>
              <a:t>REACTOR</a:t>
            </a:r>
          </a:p>
        </p:txBody>
      </p:sp>
      <p:sp>
        <p:nvSpPr>
          <p:cNvPr id="3" name="object 3"/>
          <p:cNvSpPr/>
          <p:nvPr/>
        </p:nvSpPr>
        <p:spPr>
          <a:xfrm>
            <a:off x="4867655" y="4629911"/>
            <a:ext cx="6448044" cy="41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005" y="1708530"/>
            <a:ext cx="10766425" cy="485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32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Fission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Fragments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Arial"/>
              <a:cs typeface="Arial"/>
            </a:endParaRPr>
          </a:p>
          <a:p>
            <a:pPr marL="127000" marR="121285" algn="ctr">
              <a:lnSpc>
                <a:spcPct val="989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The fission process lead to more than </a:t>
            </a:r>
            <a:r>
              <a:rPr sz="3200" spc="-5" dirty="0">
                <a:latin typeface="Arial"/>
                <a:cs typeface="Arial"/>
              </a:rPr>
              <a:t>100 nuclides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among  </a:t>
            </a:r>
            <a:r>
              <a:rPr sz="3200" dirty="0">
                <a:latin typeface="Arial"/>
                <a:cs typeface="Arial"/>
              </a:rPr>
              <a:t>the fission </a:t>
            </a:r>
            <a:r>
              <a:rPr sz="3200" spc="-5" dirty="0">
                <a:latin typeface="Arial"/>
                <a:cs typeface="Arial"/>
              </a:rPr>
              <a:t>products.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include medically important  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ucli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such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99</a:t>
            </a:r>
            <a:r>
              <a:rPr sz="3200" spc="-5" dirty="0">
                <a:latin typeface="Arial"/>
                <a:cs typeface="Arial"/>
              </a:rPr>
              <a:t>Mo: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Arial"/>
              <a:cs typeface="Arial"/>
            </a:endParaRPr>
          </a:p>
          <a:p>
            <a:pPr marL="953135">
              <a:lnSpc>
                <a:spcPct val="100000"/>
              </a:lnSpc>
            </a:pPr>
            <a:r>
              <a:rPr sz="2775" baseline="25525" dirty="0">
                <a:latin typeface="Calibri"/>
                <a:cs typeface="Calibri"/>
              </a:rPr>
              <a:t>235</a:t>
            </a:r>
            <a:r>
              <a:rPr sz="2800" dirty="0">
                <a:latin typeface="Calibri"/>
                <a:cs typeface="Calibri"/>
              </a:rPr>
              <a:t>U(n,f)</a:t>
            </a:r>
            <a:r>
              <a:rPr sz="2775" baseline="25525" dirty="0">
                <a:latin typeface="Calibri"/>
                <a:cs typeface="Calibri"/>
              </a:rPr>
              <a:t>99</a:t>
            </a:r>
            <a:r>
              <a:rPr sz="2800" dirty="0">
                <a:latin typeface="Calibri"/>
                <a:cs typeface="Calibri"/>
              </a:rPr>
              <a:t>Mo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25400" marR="17780" algn="ctr">
              <a:lnSpc>
                <a:spcPts val="3279"/>
              </a:lnSpc>
              <a:spcBef>
                <a:spcPts val="1805"/>
              </a:spcBef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-li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e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99</a:t>
            </a:r>
            <a:r>
              <a:rPr sz="2800" spc="-5" dirty="0">
                <a:latin typeface="Arial"/>
                <a:cs typeface="Arial"/>
              </a:rPr>
              <a:t>Mo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6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5" dirty="0">
                <a:latin typeface="Arial"/>
                <a:cs typeface="Arial"/>
              </a:rPr>
              <a:t>.9 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ch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s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fi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y l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w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  to be </a:t>
            </a:r>
            <a:r>
              <a:rPr sz="2800" dirty="0">
                <a:latin typeface="Arial"/>
                <a:cs typeface="Arial"/>
              </a:rPr>
              <a:t>chemically separated from other fission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fragments.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056" y="249174"/>
            <a:ext cx="9540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RADIONUCLIDES </a:t>
            </a:r>
            <a:r>
              <a:rPr spc="-40" dirty="0"/>
              <a:t>FROM </a:t>
            </a:r>
            <a:r>
              <a:rPr spc="-45" dirty="0"/>
              <a:t>NUCLEAR</a:t>
            </a:r>
            <a:r>
              <a:rPr spc="-215" dirty="0"/>
              <a:t> </a:t>
            </a:r>
            <a:r>
              <a:rPr spc="-60" dirty="0"/>
              <a:t>REACTOR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100" y="1504162"/>
            <a:ext cx="11372215" cy="427672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3608704" algn="just">
              <a:lnSpc>
                <a:spcPct val="100000"/>
              </a:lnSpc>
              <a:spcBef>
                <a:spcPts val="1705"/>
              </a:spcBef>
            </a:pPr>
            <a:r>
              <a:rPr sz="2800" b="1" spc="-5" dirty="0">
                <a:latin typeface="Arial"/>
                <a:cs typeface="Arial"/>
              </a:rPr>
              <a:t>Fission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Fragments</a:t>
            </a:r>
            <a:endParaRPr sz="2800">
              <a:latin typeface="Arial"/>
              <a:cs typeface="Arial"/>
            </a:endParaRPr>
          </a:p>
          <a:p>
            <a:pPr marL="469900" marR="5080" indent="-457200" algn="just">
              <a:lnSpc>
                <a:spcPct val="98900"/>
              </a:lnSpc>
              <a:spcBef>
                <a:spcPts val="1889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fission </a:t>
            </a:r>
            <a:r>
              <a:rPr sz="3200" dirty="0">
                <a:latin typeface="Arial"/>
                <a:cs typeface="Arial"/>
              </a:rPr>
              <a:t>process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nuclear reactor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allow to  </a:t>
            </a:r>
            <a:r>
              <a:rPr sz="3200" dirty="0">
                <a:latin typeface="Arial"/>
                <a:cs typeface="Arial"/>
              </a:rPr>
              <a:t>obta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131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133</a:t>
            </a:r>
            <a:r>
              <a:rPr sz="3200" dirty="0">
                <a:latin typeface="Arial"/>
                <a:cs typeface="Arial"/>
              </a:rPr>
              <a:t>Xe,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ful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ucli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cl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ar  medicine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studies.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498475" marR="607695" indent="-457200" algn="just">
              <a:lnSpc>
                <a:spcPct val="100000"/>
              </a:lnSpc>
              <a:buChar char="•"/>
              <a:tabLst>
                <a:tab pos="499109" algn="l"/>
              </a:tabLst>
            </a:pPr>
            <a:r>
              <a:rPr sz="3200" spc="-25" dirty="0">
                <a:latin typeface="Arial"/>
                <a:cs typeface="Arial"/>
              </a:rPr>
              <a:t>However, </a:t>
            </a:r>
            <a:r>
              <a:rPr sz="3200" spc="-10" dirty="0">
                <a:latin typeface="Arial"/>
                <a:cs typeface="Arial"/>
              </a:rPr>
              <a:t>131I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not carrier-free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high-specific </a:t>
            </a:r>
            <a:r>
              <a:rPr sz="3200" dirty="0">
                <a:latin typeface="Arial"/>
                <a:cs typeface="Arial"/>
              </a:rPr>
              <a:t>activity  </a:t>
            </a:r>
            <a:r>
              <a:rPr sz="3200" spc="-5" dirty="0">
                <a:latin typeface="Arial"/>
                <a:cs typeface="Arial"/>
              </a:rPr>
              <a:t>131I cannot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produced on this </a:t>
            </a:r>
            <a:r>
              <a:rPr sz="3200" dirty="0">
                <a:latin typeface="Arial"/>
                <a:cs typeface="Arial"/>
              </a:rPr>
              <a:t>way </a:t>
            </a:r>
            <a:r>
              <a:rPr sz="3200" spc="-5" dirty="0">
                <a:latin typeface="Arial"/>
                <a:cs typeface="Arial"/>
              </a:rPr>
              <a:t>because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significant contamination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10" dirty="0">
                <a:latin typeface="Arial"/>
                <a:cs typeface="Arial"/>
              </a:rPr>
              <a:t>127I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129I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056" y="249174"/>
            <a:ext cx="9540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RADIONUCLIDES </a:t>
            </a:r>
            <a:r>
              <a:rPr spc="-40" dirty="0"/>
              <a:t>FROM </a:t>
            </a:r>
            <a:r>
              <a:rPr spc="-45" dirty="0"/>
              <a:t>NUCLEAR</a:t>
            </a:r>
            <a:r>
              <a:rPr spc="-215" dirty="0"/>
              <a:t> </a:t>
            </a:r>
            <a:r>
              <a:rPr spc="-60" dirty="0"/>
              <a:t>REACTOR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88628"/>
            <a:ext cx="10180320" cy="24282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428365">
              <a:lnSpc>
                <a:spcPct val="100000"/>
              </a:lnSpc>
              <a:spcBef>
                <a:spcPts val="1015"/>
              </a:spcBef>
            </a:pPr>
            <a:r>
              <a:rPr sz="2800" b="1" spc="-10" dirty="0">
                <a:latin typeface="Calibri"/>
                <a:cs typeface="Calibri"/>
              </a:rPr>
              <a:t>Neutron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Activation</a:t>
            </a:r>
            <a:endParaRPr sz="2800">
              <a:latin typeface="Calibri"/>
              <a:cs typeface="Calibri"/>
            </a:endParaRPr>
          </a:p>
          <a:p>
            <a:pPr marL="12700" marR="327660">
              <a:lnSpc>
                <a:spcPct val="100000"/>
              </a:lnSpc>
              <a:spcBef>
                <a:spcPts val="790"/>
              </a:spcBef>
              <a:tabLst>
                <a:tab pos="27940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intense neutron </a:t>
            </a:r>
            <a:r>
              <a:rPr sz="2400" spc="-15" dirty="0">
                <a:latin typeface="Calibri"/>
                <a:cs typeface="Calibri"/>
              </a:rPr>
              <a:t>fluxes </a:t>
            </a:r>
            <a:r>
              <a:rPr sz="2400" spc="-10" dirty="0">
                <a:latin typeface="Calibri"/>
                <a:cs typeface="Calibri"/>
              </a:rPr>
              <a:t>obtained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5" dirty="0">
                <a:latin typeface="Calibri"/>
                <a:cs typeface="Calibri"/>
              </a:rPr>
              <a:t>nuclear </a:t>
            </a:r>
            <a:r>
              <a:rPr sz="2400" spc="-10" dirty="0">
                <a:latin typeface="Calibri"/>
                <a:cs typeface="Calibri"/>
              </a:rPr>
              <a:t>reactor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15" dirty="0">
                <a:latin typeface="Calibri"/>
                <a:cs typeface="Calibri"/>
              </a:rPr>
              <a:t>to create </a:t>
            </a:r>
            <a:r>
              <a:rPr sz="2400" spc="-5" dirty="0">
                <a:latin typeface="Calibri"/>
                <a:cs typeface="Calibri"/>
              </a:rPr>
              <a:t>new  radionuclides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n,</a:t>
            </a:r>
            <a:r>
              <a:rPr sz="2400" dirty="0">
                <a:latin typeface="Calibri"/>
                <a:cs typeface="Calibri"/>
              </a:rPr>
              <a:t>γ)	and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n,p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reaction</a:t>
            </a:r>
            <a:r>
              <a:rPr sz="2400" spc="-5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This reactions (n,γ) are induced by thermal neutrons and it is the most common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mode. However their products are not carrier free. Some examples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9300" y="4197096"/>
            <a:ext cx="6858828" cy="102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5458459"/>
            <a:ext cx="921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Activating ashort-lived intermediate product as </a:t>
            </a:r>
            <a:r>
              <a:rPr sz="1800" spc="-40" dirty="0">
                <a:latin typeface="Arial"/>
                <a:cs typeface="Arial"/>
              </a:rPr>
              <a:t>131Te </a:t>
            </a:r>
            <a:r>
              <a:rPr sz="1800" spc="-5" dirty="0">
                <a:latin typeface="Arial"/>
                <a:cs typeface="Arial"/>
              </a:rPr>
              <a:t>is possible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obtain carrier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131I,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5411" y="5980176"/>
            <a:ext cx="4762499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773" y="1398269"/>
            <a:ext cx="11498580" cy="52705"/>
          </a:xfrm>
          <a:custGeom>
            <a:avLst/>
            <a:gdLst/>
            <a:ahLst/>
            <a:cxnLst/>
            <a:rect l="l" t="t" r="r" b="b"/>
            <a:pathLst>
              <a:path w="11498580" h="52705">
                <a:moveTo>
                  <a:pt x="0" y="52577"/>
                </a:moveTo>
                <a:lnTo>
                  <a:pt x="11498326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056" y="249174"/>
            <a:ext cx="9540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RADIONUCLIDES </a:t>
            </a:r>
            <a:r>
              <a:rPr spc="-40" dirty="0"/>
              <a:t>FROM </a:t>
            </a:r>
            <a:r>
              <a:rPr spc="-45" dirty="0"/>
              <a:t>NUCLEAR</a:t>
            </a:r>
            <a:r>
              <a:rPr spc="-215" dirty="0"/>
              <a:t> </a:t>
            </a:r>
            <a:r>
              <a:rPr spc="-60" dirty="0"/>
              <a:t>REACTOR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5547" y="1705482"/>
            <a:ext cx="10190480" cy="3475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Neutron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Activation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10"/>
              </a:spcBef>
            </a:pPr>
            <a:r>
              <a:rPr sz="2400" spc="-5" dirty="0">
                <a:latin typeface="Calibri"/>
                <a:cs typeface="Calibri"/>
              </a:rPr>
              <a:t>The (</a:t>
            </a:r>
            <a:r>
              <a:rPr sz="2400" i="1" spc="-5" dirty="0">
                <a:latin typeface="Calibri"/>
                <a:cs typeface="Calibri"/>
              </a:rPr>
              <a:t>n,p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i="1" spc="-5" dirty="0">
                <a:latin typeface="Calibri"/>
                <a:cs typeface="Calibri"/>
              </a:rPr>
              <a:t>reaction</a:t>
            </a:r>
            <a:r>
              <a:rPr sz="2400" spc="-5" dirty="0">
                <a:latin typeface="Calibri"/>
                <a:cs typeface="Calibri"/>
              </a:rPr>
              <a:t>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carried out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high energy </a:t>
            </a:r>
            <a:r>
              <a:rPr sz="2400" spc="-10" dirty="0">
                <a:latin typeface="Calibri"/>
                <a:cs typeface="Calibri"/>
              </a:rPr>
              <a:t>neutrons.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allows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produce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carrier-free </a:t>
            </a:r>
            <a:r>
              <a:rPr sz="2400" spc="-10" dirty="0">
                <a:latin typeface="Calibri"/>
                <a:cs typeface="Calibri"/>
              </a:rPr>
              <a:t>products </a:t>
            </a:r>
            <a:r>
              <a:rPr sz="2400" dirty="0">
                <a:latin typeface="Calibri"/>
                <a:cs typeface="Calibri"/>
              </a:rPr>
              <a:t>in 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reactor.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L="1656080">
              <a:lnSpc>
                <a:spcPts val="2645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Examples: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ts val="3125"/>
              </a:lnSpc>
            </a:pPr>
            <a:r>
              <a:rPr sz="2775" spc="7" baseline="25525" dirty="0">
                <a:latin typeface="Verdana"/>
                <a:cs typeface="Verdana"/>
              </a:rPr>
              <a:t>32</a:t>
            </a:r>
            <a:r>
              <a:rPr sz="2800" spc="5" dirty="0">
                <a:latin typeface="Verdana"/>
                <a:cs typeface="Verdana"/>
              </a:rPr>
              <a:t>S </a:t>
            </a:r>
            <a:r>
              <a:rPr sz="2800" spc="-5" dirty="0">
                <a:latin typeface="Verdana"/>
                <a:cs typeface="Verdana"/>
              </a:rPr>
              <a:t>(n,p)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775" spc="7" baseline="25525" dirty="0">
                <a:latin typeface="Verdana"/>
                <a:cs typeface="Verdana"/>
              </a:rPr>
              <a:t>32</a:t>
            </a:r>
            <a:r>
              <a:rPr sz="2800" spc="5" dirty="0">
                <a:latin typeface="Verdana"/>
                <a:cs typeface="Verdana"/>
              </a:rPr>
              <a:t>P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Verdana"/>
              <a:cs typeface="Verdana"/>
            </a:endParaRPr>
          </a:p>
          <a:p>
            <a:pPr marL="60960" algn="ctr">
              <a:lnSpc>
                <a:spcPct val="100000"/>
              </a:lnSpc>
            </a:pPr>
            <a:r>
              <a:rPr sz="2775" spc="7" baseline="25525" dirty="0">
                <a:latin typeface="Verdana"/>
                <a:cs typeface="Verdana"/>
              </a:rPr>
              <a:t>14</a:t>
            </a:r>
            <a:r>
              <a:rPr sz="2800" spc="5" dirty="0">
                <a:latin typeface="Verdana"/>
                <a:cs typeface="Verdana"/>
              </a:rPr>
              <a:t>N </a:t>
            </a:r>
            <a:r>
              <a:rPr sz="2800" spc="-5" dirty="0">
                <a:latin typeface="Verdana"/>
                <a:cs typeface="Verdana"/>
              </a:rPr>
              <a:t>(n,p)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775" spc="7" baseline="25525" dirty="0">
                <a:latin typeface="Verdana"/>
                <a:cs typeface="Verdana"/>
              </a:rPr>
              <a:t>14</a:t>
            </a:r>
            <a:r>
              <a:rPr sz="2800" spc="5" dirty="0">
                <a:latin typeface="Verdana"/>
                <a:cs typeface="Verdana"/>
              </a:rPr>
              <a:t>C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394" y="148285"/>
            <a:ext cx="65747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30" dirty="0"/>
              <a:t>MAJOR </a:t>
            </a:r>
            <a:r>
              <a:rPr sz="4000" spc="-155" dirty="0"/>
              <a:t>WAYS </a:t>
            </a:r>
            <a:r>
              <a:rPr sz="4000" spc="-25" dirty="0"/>
              <a:t>OF </a:t>
            </a:r>
            <a:r>
              <a:rPr sz="4000" spc="-40" dirty="0"/>
              <a:t>RADIONUCLIDE  PRODUCTION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95475" y="4980178"/>
            <a:ext cx="9558020" cy="0"/>
          </a:xfrm>
          <a:custGeom>
            <a:avLst/>
            <a:gdLst/>
            <a:ahLst/>
            <a:cxnLst/>
            <a:rect l="l" t="t" r="r" b="b"/>
            <a:pathLst>
              <a:path w="9558020">
                <a:moveTo>
                  <a:pt x="0" y="0"/>
                </a:moveTo>
                <a:lnTo>
                  <a:pt x="95575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95475" y="2142617"/>
          <a:ext cx="9558020" cy="233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4770"/>
                <a:gridCol w="3023870"/>
                <a:gridCol w="3928110"/>
              </a:tblGrid>
              <a:tr h="53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Production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device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Beam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particles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Radionuclide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produced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6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reactors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neutrons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neutron-rich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224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accelerators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marL="672465" marR="124841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protons  deuterons  α particles  heavy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ions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neutron-deficient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70432" y="3220211"/>
            <a:ext cx="9265920" cy="1367155"/>
          </a:xfrm>
          <a:custGeom>
            <a:avLst/>
            <a:gdLst/>
            <a:ahLst/>
            <a:cxnLst/>
            <a:rect l="l" t="t" r="r" b="b"/>
            <a:pathLst>
              <a:path w="9265920" h="1367154">
                <a:moveTo>
                  <a:pt x="0" y="227837"/>
                </a:moveTo>
                <a:lnTo>
                  <a:pt x="4627" y="181913"/>
                </a:lnTo>
                <a:lnTo>
                  <a:pt x="17901" y="139142"/>
                </a:lnTo>
                <a:lnTo>
                  <a:pt x="38904" y="100440"/>
                </a:lnTo>
                <a:lnTo>
                  <a:pt x="66722" y="66722"/>
                </a:lnTo>
                <a:lnTo>
                  <a:pt x="100440" y="38904"/>
                </a:lnTo>
                <a:lnTo>
                  <a:pt x="139142" y="17901"/>
                </a:lnTo>
                <a:lnTo>
                  <a:pt x="181913" y="4627"/>
                </a:lnTo>
                <a:lnTo>
                  <a:pt x="227837" y="0"/>
                </a:lnTo>
                <a:lnTo>
                  <a:pt x="9038082" y="0"/>
                </a:lnTo>
                <a:lnTo>
                  <a:pt x="9084006" y="4627"/>
                </a:lnTo>
                <a:lnTo>
                  <a:pt x="9126777" y="17901"/>
                </a:lnTo>
                <a:lnTo>
                  <a:pt x="9165479" y="38904"/>
                </a:lnTo>
                <a:lnTo>
                  <a:pt x="9199197" y="66722"/>
                </a:lnTo>
                <a:lnTo>
                  <a:pt x="9227015" y="100440"/>
                </a:lnTo>
                <a:lnTo>
                  <a:pt x="9248018" y="139142"/>
                </a:lnTo>
                <a:lnTo>
                  <a:pt x="9261292" y="181913"/>
                </a:lnTo>
                <a:lnTo>
                  <a:pt x="9265920" y="227837"/>
                </a:lnTo>
                <a:lnTo>
                  <a:pt x="9265920" y="1139189"/>
                </a:lnTo>
                <a:lnTo>
                  <a:pt x="9261292" y="1185114"/>
                </a:lnTo>
                <a:lnTo>
                  <a:pt x="9248018" y="1227885"/>
                </a:lnTo>
                <a:lnTo>
                  <a:pt x="9227015" y="1266587"/>
                </a:lnTo>
                <a:lnTo>
                  <a:pt x="9199197" y="1300305"/>
                </a:lnTo>
                <a:lnTo>
                  <a:pt x="9165479" y="1328123"/>
                </a:lnTo>
                <a:lnTo>
                  <a:pt x="9126777" y="1349126"/>
                </a:lnTo>
                <a:lnTo>
                  <a:pt x="9084006" y="1362400"/>
                </a:lnTo>
                <a:lnTo>
                  <a:pt x="9038082" y="1367027"/>
                </a:lnTo>
                <a:lnTo>
                  <a:pt x="227837" y="1367027"/>
                </a:lnTo>
                <a:lnTo>
                  <a:pt x="181913" y="1362400"/>
                </a:lnTo>
                <a:lnTo>
                  <a:pt x="139142" y="1349126"/>
                </a:lnTo>
                <a:lnTo>
                  <a:pt x="100440" y="1328123"/>
                </a:lnTo>
                <a:lnTo>
                  <a:pt x="66722" y="1300305"/>
                </a:lnTo>
                <a:lnTo>
                  <a:pt x="38904" y="1266587"/>
                </a:lnTo>
                <a:lnTo>
                  <a:pt x="17901" y="1227885"/>
                </a:lnTo>
                <a:lnTo>
                  <a:pt x="4627" y="1185114"/>
                </a:lnTo>
                <a:lnTo>
                  <a:pt x="0" y="1139189"/>
                </a:lnTo>
                <a:lnTo>
                  <a:pt x="0" y="22783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Adapted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dirty="0">
                <a:latin typeface="Calibri"/>
                <a:cs typeface="Calibri"/>
              </a:rPr>
              <a:t>Nuclear Medicine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Handbook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20" dirty="0">
                <a:latin typeface="Calibri"/>
                <a:cs typeface="Calibri"/>
              </a:rPr>
              <a:t>Teachers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57022"/>
            <a:ext cx="7234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CHARGED </a:t>
            </a:r>
            <a:r>
              <a:rPr spc="-85" dirty="0"/>
              <a:t>PARTICLES</a:t>
            </a:r>
            <a:r>
              <a:rPr spc="-220" dirty="0"/>
              <a:t> </a:t>
            </a:r>
            <a:r>
              <a:rPr spc="-40" dirty="0"/>
              <a:t>REACTIONS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867275" cy="28848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481965" indent="-229235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Charged </a:t>
            </a:r>
            <a:r>
              <a:rPr sz="2800" spc="-10" dirty="0">
                <a:latin typeface="Calibri"/>
                <a:cs typeface="Calibri"/>
              </a:rPr>
              <a:t>particles need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15" dirty="0">
                <a:latin typeface="Calibri"/>
                <a:cs typeface="Calibri"/>
              </a:rPr>
              <a:t>accelerated </a:t>
            </a:r>
            <a:r>
              <a:rPr sz="2800" spc="-20" dirty="0">
                <a:latin typeface="Calibri"/>
                <a:cs typeface="Calibri"/>
              </a:rPr>
              <a:t>to overcome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Coulomb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barrier.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Their </a:t>
            </a:r>
            <a:r>
              <a:rPr sz="2800" spc="-5" dirty="0">
                <a:latin typeface="Calibri"/>
                <a:cs typeface="Calibri"/>
              </a:rPr>
              <a:t>kinetic </a:t>
            </a:r>
            <a:r>
              <a:rPr sz="2800" spc="-10" dirty="0">
                <a:latin typeface="Calibri"/>
                <a:cs typeface="Calibri"/>
              </a:rPr>
              <a:t>energy </a:t>
            </a:r>
            <a:r>
              <a:rPr sz="2800" spc="-20" dirty="0">
                <a:latin typeface="Calibri"/>
                <a:cs typeface="Calibri"/>
              </a:rPr>
              <a:t>makes </a:t>
            </a:r>
            <a:r>
              <a:rPr sz="2800" spc="-5" dirty="0">
                <a:latin typeface="Calibri"/>
                <a:cs typeface="Calibri"/>
              </a:rPr>
              <a:t>it  </a:t>
            </a:r>
            <a:r>
              <a:rPr sz="2800" spc="-10" dirty="0">
                <a:latin typeface="Calibri"/>
                <a:cs typeface="Calibri"/>
              </a:rPr>
              <a:t>possible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open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reaction  </a:t>
            </a:r>
            <a:r>
              <a:rPr sz="2800" spc="-5" dirty="0">
                <a:latin typeface="Calibri"/>
                <a:cs typeface="Calibri"/>
              </a:rPr>
              <a:t>channels than </a:t>
            </a:r>
            <a:r>
              <a:rPr sz="2800" spc="-30" dirty="0">
                <a:latin typeface="Calibri"/>
                <a:cs typeface="Calibri"/>
              </a:rPr>
              <a:t>fast </a:t>
            </a:r>
            <a:r>
              <a:rPr sz="2800" spc="-15" dirty="0">
                <a:latin typeface="Calibri"/>
                <a:cs typeface="Calibri"/>
              </a:rPr>
              <a:t>neutrons </a:t>
            </a:r>
            <a:r>
              <a:rPr sz="2800" spc="-5" dirty="0">
                <a:latin typeface="Calibri"/>
                <a:cs typeface="Calibri"/>
              </a:rPr>
              <a:t>in a  </a:t>
            </a:r>
            <a:r>
              <a:rPr sz="2800" spc="-50" dirty="0">
                <a:latin typeface="Calibri"/>
                <a:cs typeface="Calibri"/>
              </a:rPr>
              <a:t>reactor.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5640" y="1866900"/>
            <a:ext cx="2263140" cy="284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7519" y="4848859"/>
            <a:ext cx="2732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Different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reactions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charged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particles that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produce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75" baseline="26455" dirty="0">
                <a:solidFill>
                  <a:srgbClr val="001F5F"/>
                </a:solidFill>
                <a:latin typeface="Calibri"/>
                <a:cs typeface="Calibri"/>
              </a:rPr>
              <a:t>123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Adapted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dirty="0">
                <a:latin typeface="Calibri"/>
                <a:cs typeface="Calibri"/>
              </a:rPr>
              <a:t>Nuclear Medicine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Handbook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20" dirty="0">
                <a:latin typeface="Calibri"/>
                <a:cs typeface="Calibri"/>
              </a:rPr>
              <a:t>Teachers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61036"/>
            <a:ext cx="6059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THE </a:t>
            </a:r>
            <a:r>
              <a:rPr spc="-85" dirty="0"/>
              <a:t>CYCLOTRON</a:t>
            </a:r>
            <a:r>
              <a:rPr spc="-220" dirty="0"/>
              <a:t> </a:t>
            </a:r>
            <a:r>
              <a:rPr spc="-35" dirty="0"/>
              <a:t>PRINCIPLE</a:t>
            </a:r>
          </a:p>
        </p:txBody>
      </p:sp>
      <p:sp>
        <p:nvSpPr>
          <p:cNvPr id="3" name="object 3"/>
          <p:cNvSpPr/>
          <p:nvPr/>
        </p:nvSpPr>
        <p:spPr>
          <a:xfrm>
            <a:off x="583691" y="1898259"/>
            <a:ext cx="4212980" cy="2901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5664" y="1448257"/>
            <a:ext cx="5589905" cy="439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 ion is </a:t>
            </a:r>
            <a:r>
              <a:rPr sz="2400" spc="-10" dirty="0">
                <a:latin typeface="Calibri"/>
                <a:cs typeface="Calibri"/>
              </a:rPr>
              <a:t>injected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gap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‘dee’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shaped </a:t>
            </a:r>
            <a:r>
              <a:rPr sz="2400" dirty="0">
                <a:latin typeface="Calibri"/>
                <a:cs typeface="Calibri"/>
              </a:rPr>
              <a:t>magnets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(1).</a:t>
            </a:r>
            <a:endParaRPr sz="2400">
              <a:latin typeface="Calibri"/>
              <a:cs typeface="Calibri"/>
            </a:endParaRPr>
          </a:p>
          <a:p>
            <a:pPr marL="241300" marR="257175" indent="-229235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alternating </a:t>
            </a:r>
            <a:r>
              <a:rPr sz="2400" dirty="0">
                <a:latin typeface="Calibri"/>
                <a:cs typeface="Calibri"/>
              </a:rPr>
              <a:t>electric </a:t>
            </a:r>
            <a:r>
              <a:rPr sz="2400" spc="-5" dirty="0">
                <a:latin typeface="Calibri"/>
                <a:cs typeface="Calibri"/>
              </a:rPr>
              <a:t>field </a:t>
            </a:r>
            <a:r>
              <a:rPr sz="2400" dirty="0">
                <a:latin typeface="Calibri"/>
                <a:cs typeface="Calibri"/>
              </a:rPr>
              <a:t>is applied  </a:t>
            </a:r>
            <a:r>
              <a:rPr sz="2400" spc="-10" dirty="0">
                <a:latin typeface="Calibri"/>
                <a:cs typeface="Calibri"/>
              </a:rPr>
              <a:t>across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gap,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" dirty="0">
                <a:latin typeface="Calibri"/>
                <a:cs typeface="Calibri"/>
              </a:rPr>
              <a:t>causes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charged  </a:t>
            </a:r>
            <a:r>
              <a:rPr sz="2400" spc="-5" dirty="0">
                <a:latin typeface="Calibri"/>
                <a:cs typeface="Calibri"/>
              </a:rPr>
              <a:t>particle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accelerate.</a:t>
            </a:r>
            <a:endParaRPr sz="2400">
              <a:latin typeface="Calibri"/>
              <a:cs typeface="Calibri"/>
            </a:endParaRPr>
          </a:p>
          <a:p>
            <a:pPr marL="241300" marR="34290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magnetic </a:t>
            </a:r>
            <a:r>
              <a:rPr sz="2400" spc="-20" dirty="0">
                <a:latin typeface="Calibri"/>
                <a:cs typeface="Calibri"/>
              </a:rPr>
              <a:t>force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moving </a:t>
            </a:r>
            <a:r>
              <a:rPr sz="2400" spc="-10" dirty="0">
                <a:latin typeface="Calibri"/>
                <a:cs typeface="Calibri"/>
              </a:rPr>
              <a:t>charge  </a:t>
            </a:r>
            <a:r>
              <a:rPr sz="2400" spc="-15" dirty="0">
                <a:latin typeface="Calibri"/>
                <a:cs typeface="Calibri"/>
              </a:rPr>
              <a:t>forces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bend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semicircular </a:t>
            </a:r>
            <a:r>
              <a:rPr sz="2400" spc="-10" dirty="0">
                <a:latin typeface="Calibri"/>
                <a:cs typeface="Calibri"/>
              </a:rPr>
              <a:t>path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ever </a:t>
            </a:r>
            <a:r>
              <a:rPr sz="2400" spc="-5" dirty="0">
                <a:latin typeface="Calibri"/>
                <a:cs typeface="Calibri"/>
              </a:rPr>
              <a:t>increasing </a:t>
            </a:r>
            <a:r>
              <a:rPr sz="2400" spc="-10" dirty="0">
                <a:latin typeface="Calibri"/>
                <a:cs typeface="Calibri"/>
              </a:rPr>
              <a:t>radius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(2).</a:t>
            </a:r>
            <a:endParaRPr sz="2400">
              <a:latin typeface="Calibri"/>
              <a:cs typeface="Calibri"/>
            </a:endParaRPr>
          </a:p>
          <a:p>
            <a:pPr marL="241300" marR="167005" indent="-229235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applied electric </a:t>
            </a:r>
            <a:r>
              <a:rPr sz="2400" spc="-5" dirty="0">
                <a:latin typeface="Calibri"/>
                <a:cs typeface="Calibri"/>
              </a:rPr>
              <a:t>field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reversed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direction </a:t>
            </a:r>
            <a:r>
              <a:rPr sz="2400" dirty="0">
                <a:latin typeface="Calibri"/>
                <a:cs typeface="Calibri"/>
              </a:rPr>
              <a:t>each time the </a:t>
            </a:r>
            <a:r>
              <a:rPr sz="2400" spc="-10" dirty="0">
                <a:latin typeface="Calibri"/>
                <a:cs typeface="Calibri"/>
              </a:rPr>
              <a:t>charged </a:t>
            </a:r>
            <a:r>
              <a:rPr sz="2400" spc="-5" dirty="0">
                <a:latin typeface="Calibri"/>
                <a:cs typeface="Calibri"/>
              </a:rPr>
              <a:t>particle  reaches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gap,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continuously  accelerated, until </a:t>
            </a:r>
            <a:r>
              <a:rPr sz="2400" spc="-5" dirty="0">
                <a:latin typeface="Calibri"/>
                <a:cs typeface="Calibri"/>
              </a:rPr>
              <a:t>finally being ejected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(3).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1163574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Adapted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dirty="0">
                <a:latin typeface="Calibri"/>
                <a:cs typeface="Calibri"/>
              </a:rPr>
              <a:t>Nuclear Medicine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Handbook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20" dirty="0">
                <a:latin typeface="Calibri"/>
                <a:cs typeface="Calibri"/>
              </a:rPr>
              <a:t>Teachers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451" y="1886712"/>
            <a:ext cx="4171188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351" y="1827276"/>
            <a:ext cx="4209288" cy="3546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2577" y="3826890"/>
            <a:ext cx="1172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7" baseline="24691" dirty="0">
                <a:solidFill>
                  <a:srgbClr val="44536A"/>
                </a:solidFill>
                <a:latin typeface="Verdana"/>
                <a:cs typeface="Verdana"/>
              </a:rPr>
              <a:t>20</a:t>
            </a:r>
            <a:r>
              <a:rPr sz="1400" spc="5" dirty="0">
                <a:solidFill>
                  <a:srgbClr val="44536A"/>
                </a:solidFill>
                <a:latin typeface="Verdana"/>
                <a:cs typeface="Verdana"/>
              </a:rPr>
              <a:t>Ne(d,</a:t>
            </a:r>
            <a:r>
              <a:rPr sz="1400" spc="5" dirty="0">
                <a:solidFill>
                  <a:srgbClr val="44536A"/>
                </a:solidFill>
                <a:latin typeface="Symbol"/>
                <a:cs typeface="Symbol"/>
              </a:rPr>
              <a:t></a:t>
            </a:r>
            <a:r>
              <a:rPr sz="1400" spc="5" dirty="0">
                <a:solidFill>
                  <a:srgbClr val="44536A"/>
                </a:solidFill>
                <a:latin typeface="Verdana"/>
                <a:cs typeface="Verdana"/>
              </a:rPr>
              <a:t>)</a:t>
            </a:r>
            <a:r>
              <a:rPr sz="1350" spc="7" baseline="24691" dirty="0">
                <a:solidFill>
                  <a:srgbClr val="44536A"/>
                </a:solidFill>
                <a:latin typeface="Verdana"/>
                <a:cs typeface="Verdana"/>
              </a:rPr>
              <a:t>18</a:t>
            </a:r>
            <a:r>
              <a:rPr sz="1400" spc="5" dirty="0">
                <a:solidFill>
                  <a:srgbClr val="44536A"/>
                </a:solidFill>
                <a:latin typeface="Verdana"/>
                <a:cs typeface="Verdana"/>
              </a:rPr>
              <a:t>F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954" y="2620137"/>
            <a:ext cx="1255395" cy="451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675"/>
              </a:lnSpc>
              <a:spcBef>
                <a:spcPts val="105"/>
              </a:spcBef>
            </a:pPr>
            <a:r>
              <a:rPr sz="1350" spc="22" baseline="24691" dirty="0">
                <a:solidFill>
                  <a:srgbClr val="44536A"/>
                </a:solidFill>
                <a:latin typeface="Verdana"/>
                <a:cs typeface="Verdana"/>
              </a:rPr>
              <a:t>18</a:t>
            </a:r>
            <a:r>
              <a:rPr sz="1400" spc="15" dirty="0">
                <a:solidFill>
                  <a:srgbClr val="44536A"/>
                </a:solidFill>
                <a:latin typeface="Verdana"/>
                <a:cs typeface="Verdana"/>
              </a:rPr>
              <a:t>O </a:t>
            </a:r>
            <a:r>
              <a:rPr sz="1400" spc="-10" dirty="0">
                <a:solidFill>
                  <a:srgbClr val="44536A"/>
                </a:solidFill>
                <a:latin typeface="Verdana"/>
                <a:cs typeface="Verdana"/>
              </a:rPr>
              <a:t>(p, </a:t>
            </a:r>
            <a:r>
              <a:rPr sz="1400" dirty="0">
                <a:solidFill>
                  <a:srgbClr val="44536A"/>
                </a:solidFill>
                <a:latin typeface="Verdana"/>
                <a:cs typeface="Verdana"/>
              </a:rPr>
              <a:t>n)</a:t>
            </a:r>
            <a:r>
              <a:rPr sz="1400" spc="-130" dirty="0">
                <a:solidFill>
                  <a:srgbClr val="44536A"/>
                </a:solidFill>
                <a:latin typeface="Verdana"/>
                <a:cs typeface="Verdana"/>
              </a:rPr>
              <a:t> </a:t>
            </a:r>
            <a:r>
              <a:rPr sz="1350" spc="22" baseline="24691" dirty="0">
                <a:solidFill>
                  <a:srgbClr val="44536A"/>
                </a:solidFill>
                <a:latin typeface="Verdana"/>
                <a:cs typeface="Verdana"/>
              </a:rPr>
              <a:t>18</a:t>
            </a:r>
            <a:r>
              <a:rPr sz="1400" spc="15" dirty="0">
                <a:solidFill>
                  <a:srgbClr val="44536A"/>
                </a:solidFill>
                <a:latin typeface="Verdana"/>
                <a:cs typeface="Verdana"/>
              </a:rPr>
              <a:t>F</a:t>
            </a:r>
            <a:endParaRPr sz="1400">
              <a:latin typeface="Verdana"/>
              <a:cs typeface="Verdana"/>
            </a:endParaRPr>
          </a:p>
          <a:p>
            <a:pPr marL="38100">
              <a:lnSpc>
                <a:spcPts val="1675"/>
              </a:lnSpc>
            </a:pPr>
            <a:r>
              <a:rPr sz="1350" spc="22" baseline="24691" dirty="0">
                <a:solidFill>
                  <a:srgbClr val="44536A"/>
                </a:solidFill>
                <a:latin typeface="Verdana"/>
                <a:cs typeface="Verdana"/>
              </a:rPr>
              <a:t>14</a:t>
            </a:r>
            <a:r>
              <a:rPr sz="1400" spc="15" dirty="0">
                <a:solidFill>
                  <a:srgbClr val="44536A"/>
                </a:solidFill>
                <a:latin typeface="Verdana"/>
                <a:cs typeface="Verdana"/>
              </a:rPr>
              <a:t>N </a:t>
            </a:r>
            <a:r>
              <a:rPr sz="1400" spc="-5" dirty="0">
                <a:solidFill>
                  <a:srgbClr val="44536A"/>
                </a:solidFill>
                <a:latin typeface="Verdana"/>
                <a:cs typeface="Verdana"/>
              </a:rPr>
              <a:t>(p,</a:t>
            </a:r>
            <a:r>
              <a:rPr sz="1400" spc="-5" dirty="0">
                <a:solidFill>
                  <a:srgbClr val="44536A"/>
                </a:solidFill>
                <a:latin typeface="Symbol"/>
                <a:cs typeface="Symbol"/>
              </a:rPr>
              <a:t></a:t>
            </a:r>
            <a:r>
              <a:rPr sz="1400" spc="-5" dirty="0">
                <a:solidFill>
                  <a:srgbClr val="44536A"/>
                </a:solidFill>
                <a:latin typeface="Verdana"/>
                <a:cs typeface="Verdana"/>
              </a:rPr>
              <a:t>)</a:t>
            </a:r>
            <a:r>
              <a:rPr sz="1400" spc="-135" dirty="0">
                <a:solidFill>
                  <a:srgbClr val="44536A"/>
                </a:solidFill>
                <a:latin typeface="Verdana"/>
                <a:cs typeface="Verdana"/>
              </a:rPr>
              <a:t> </a:t>
            </a:r>
            <a:r>
              <a:rPr sz="1350" spc="22" baseline="24691" dirty="0">
                <a:solidFill>
                  <a:srgbClr val="44536A"/>
                </a:solidFill>
                <a:latin typeface="Verdana"/>
                <a:cs typeface="Verdana"/>
              </a:rPr>
              <a:t>11</a:t>
            </a:r>
            <a:r>
              <a:rPr sz="1400" spc="15" dirty="0">
                <a:solidFill>
                  <a:srgbClr val="44536A"/>
                </a:solidFill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5664" y="1448257"/>
            <a:ext cx="5591810" cy="439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 ion is </a:t>
            </a:r>
            <a:r>
              <a:rPr sz="2400" spc="-5" dirty="0">
                <a:latin typeface="Calibri"/>
                <a:cs typeface="Calibri"/>
              </a:rPr>
              <a:t>injected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gap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‘dee’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shaped </a:t>
            </a:r>
            <a:r>
              <a:rPr sz="2400" dirty="0">
                <a:latin typeface="Calibri"/>
                <a:cs typeface="Calibri"/>
              </a:rPr>
              <a:t>magnets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(1).</a:t>
            </a:r>
            <a:endParaRPr sz="2400">
              <a:latin typeface="Calibri"/>
              <a:cs typeface="Calibri"/>
            </a:endParaRPr>
          </a:p>
          <a:p>
            <a:pPr marL="241300" marR="90805" indent="-229235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alternating </a:t>
            </a:r>
            <a:r>
              <a:rPr sz="2400" dirty="0">
                <a:latin typeface="Calibri"/>
                <a:cs typeface="Calibri"/>
              </a:rPr>
              <a:t>electric </a:t>
            </a:r>
            <a:r>
              <a:rPr sz="2400" spc="-5" dirty="0">
                <a:latin typeface="Calibri"/>
                <a:cs typeface="Calibri"/>
              </a:rPr>
              <a:t>field </a:t>
            </a:r>
            <a:r>
              <a:rPr sz="2400" dirty="0">
                <a:latin typeface="Calibri"/>
                <a:cs typeface="Calibri"/>
              </a:rPr>
              <a:t>is applied  </a:t>
            </a:r>
            <a:r>
              <a:rPr sz="2400" spc="-10" dirty="0">
                <a:latin typeface="Calibri"/>
                <a:cs typeface="Calibri"/>
              </a:rPr>
              <a:t>across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gap,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" dirty="0">
                <a:latin typeface="Calibri"/>
                <a:cs typeface="Calibri"/>
              </a:rPr>
              <a:t>causes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charge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accelerate.</a:t>
            </a:r>
            <a:endParaRPr sz="2400">
              <a:latin typeface="Calibri"/>
              <a:cs typeface="Calibri"/>
            </a:endParaRPr>
          </a:p>
          <a:p>
            <a:pPr marL="241300" marR="36195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magnetic </a:t>
            </a:r>
            <a:r>
              <a:rPr sz="2400" spc="-20" dirty="0">
                <a:latin typeface="Calibri"/>
                <a:cs typeface="Calibri"/>
              </a:rPr>
              <a:t>force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moving </a:t>
            </a:r>
            <a:r>
              <a:rPr sz="2400" spc="-10" dirty="0">
                <a:latin typeface="Calibri"/>
                <a:cs typeface="Calibri"/>
              </a:rPr>
              <a:t>charge  </a:t>
            </a:r>
            <a:r>
              <a:rPr sz="2400" spc="-15" dirty="0">
                <a:latin typeface="Calibri"/>
                <a:cs typeface="Calibri"/>
              </a:rPr>
              <a:t>forces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bend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semicircular </a:t>
            </a:r>
            <a:r>
              <a:rPr sz="2400" spc="-10" dirty="0">
                <a:latin typeface="Calibri"/>
                <a:cs typeface="Calibri"/>
              </a:rPr>
              <a:t>path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ever </a:t>
            </a:r>
            <a:r>
              <a:rPr sz="2400" spc="-5" dirty="0">
                <a:latin typeface="Calibri"/>
                <a:cs typeface="Calibri"/>
              </a:rPr>
              <a:t>increasing </a:t>
            </a:r>
            <a:r>
              <a:rPr sz="2400" spc="-10" dirty="0">
                <a:latin typeface="Calibri"/>
                <a:cs typeface="Calibri"/>
              </a:rPr>
              <a:t>radius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(2).</a:t>
            </a:r>
            <a:endParaRPr sz="2400">
              <a:latin typeface="Calibri"/>
              <a:cs typeface="Calibri"/>
            </a:endParaRPr>
          </a:p>
          <a:p>
            <a:pPr marL="241300" marR="168910" indent="-229235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applied electric </a:t>
            </a:r>
            <a:r>
              <a:rPr sz="2400" spc="-5" dirty="0">
                <a:latin typeface="Calibri"/>
                <a:cs typeface="Calibri"/>
              </a:rPr>
              <a:t>field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reversed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direction </a:t>
            </a:r>
            <a:r>
              <a:rPr sz="2400" dirty="0">
                <a:latin typeface="Calibri"/>
                <a:cs typeface="Calibri"/>
              </a:rPr>
              <a:t>each time the </a:t>
            </a:r>
            <a:r>
              <a:rPr sz="2400" spc="-10" dirty="0">
                <a:latin typeface="Calibri"/>
                <a:cs typeface="Calibri"/>
              </a:rPr>
              <a:t>charged </a:t>
            </a:r>
            <a:r>
              <a:rPr sz="2400" spc="-5" dirty="0">
                <a:latin typeface="Calibri"/>
                <a:cs typeface="Calibri"/>
              </a:rPr>
              <a:t>particle  reaches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gap,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continuously  accelerated, until </a:t>
            </a:r>
            <a:r>
              <a:rPr sz="2400" spc="-5" dirty="0">
                <a:latin typeface="Calibri"/>
                <a:cs typeface="Calibri"/>
              </a:rPr>
              <a:t>finally being ejected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(3).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113" y="11818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994" y="61036"/>
            <a:ext cx="6059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THE </a:t>
            </a:r>
            <a:r>
              <a:rPr spc="-85" dirty="0"/>
              <a:t>CYCLOTRON</a:t>
            </a:r>
            <a:r>
              <a:rPr spc="-220" dirty="0"/>
              <a:t> </a:t>
            </a:r>
            <a:r>
              <a:rPr spc="-35" dirty="0"/>
              <a:t>PRINCIPLE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568" y="545414"/>
            <a:ext cx="8519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COMMONLY </a:t>
            </a:r>
            <a:r>
              <a:rPr sz="4000" spc="-30" dirty="0"/>
              <a:t>USED </a:t>
            </a:r>
            <a:r>
              <a:rPr sz="4000" spc="-40" dirty="0"/>
              <a:t>RADIONUCLIDES </a:t>
            </a:r>
            <a:r>
              <a:rPr sz="4000" spc="-5" dirty="0"/>
              <a:t>IN</a:t>
            </a:r>
            <a:r>
              <a:rPr sz="4000" spc="-229" dirty="0"/>
              <a:t> </a:t>
            </a:r>
            <a:r>
              <a:rPr sz="4000" spc="-20" dirty="0"/>
              <a:t>PET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99772" y="3450635"/>
            <a:ext cx="3786504" cy="12065"/>
          </a:xfrm>
          <a:custGeom>
            <a:avLst/>
            <a:gdLst/>
            <a:ahLst/>
            <a:cxnLst/>
            <a:rect l="l" t="t" r="r" b="b"/>
            <a:pathLst>
              <a:path w="3786504" h="12064">
                <a:moveTo>
                  <a:pt x="3786290" y="0"/>
                </a:moveTo>
                <a:lnTo>
                  <a:pt x="0" y="0"/>
                </a:lnTo>
                <a:lnTo>
                  <a:pt x="0" y="11723"/>
                </a:lnTo>
                <a:lnTo>
                  <a:pt x="3786290" y="11723"/>
                </a:lnTo>
                <a:lnTo>
                  <a:pt x="3786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40" y="3452100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356" y="0"/>
                </a:lnTo>
              </a:path>
            </a:pathLst>
          </a:custGeom>
          <a:ln w="3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6063" y="345063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736" y="0"/>
                </a:moveTo>
                <a:lnTo>
                  <a:pt x="0" y="0"/>
                </a:lnTo>
                <a:lnTo>
                  <a:pt x="0" y="11723"/>
                </a:lnTo>
                <a:lnTo>
                  <a:pt x="11736" y="11723"/>
                </a:lnTo>
                <a:lnTo>
                  <a:pt x="11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7530" y="345210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02" y="0"/>
                </a:lnTo>
              </a:path>
            </a:pathLst>
          </a:custGeom>
          <a:ln w="3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7800" y="3450635"/>
            <a:ext cx="3775075" cy="12065"/>
          </a:xfrm>
          <a:custGeom>
            <a:avLst/>
            <a:gdLst/>
            <a:ahLst/>
            <a:cxnLst/>
            <a:rect l="l" t="t" r="r" b="b"/>
            <a:pathLst>
              <a:path w="3775075" h="12064">
                <a:moveTo>
                  <a:pt x="3774553" y="0"/>
                </a:moveTo>
                <a:lnTo>
                  <a:pt x="0" y="0"/>
                </a:lnTo>
                <a:lnTo>
                  <a:pt x="0" y="11723"/>
                </a:lnTo>
                <a:lnTo>
                  <a:pt x="3774553" y="11723"/>
                </a:lnTo>
                <a:lnTo>
                  <a:pt x="3774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9267" y="3452101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619" y="0"/>
                </a:lnTo>
              </a:path>
            </a:pathLst>
          </a:custGeom>
          <a:ln w="3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72353" y="345063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1736" y="0"/>
                </a:moveTo>
                <a:lnTo>
                  <a:pt x="0" y="0"/>
                </a:lnTo>
                <a:lnTo>
                  <a:pt x="0" y="11723"/>
                </a:lnTo>
                <a:lnTo>
                  <a:pt x="11736" y="11723"/>
                </a:lnTo>
                <a:lnTo>
                  <a:pt x="11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3821" y="345210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02" y="0"/>
                </a:lnTo>
              </a:path>
            </a:pathLst>
          </a:custGeom>
          <a:ln w="3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3821" y="3452101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792"/>
                </a:lnTo>
              </a:path>
            </a:pathLst>
          </a:custGeom>
          <a:ln w="3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4090" y="3450635"/>
            <a:ext cx="3775075" cy="12065"/>
          </a:xfrm>
          <a:custGeom>
            <a:avLst/>
            <a:gdLst/>
            <a:ahLst/>
            <a:cxnLst/>
            <a:rect l="l" t="t" r="r" b="b"/>
            <a:pathLst>
              <a:path w="3775075" h="12064">
                <a:moveTo>
                  <a:pt x="3774553" y="0"/>
                </a:moveTo>
                <a:lnTo>
                  <a:pt x="0" y="0"/>
                </a:lnTo>
                <a:lnTo>
                  <a:pt x="0" y="11723"/>
                </a:lnTo>
                <a:lnTo>
                  <a:pt x="3774553" y="11723"/>
                </a:lnTo>
                <a:lnTo>
                  <a:pt x="3774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557" y="3452101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375" y="0"/>
                </a:lnTo>
              </a:path>
            </a:pathLst>
          </a:custGeom>
          <a:ln w="3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82168" y="3104080"/>
          <a:ext cx="11376660" cy="172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5554"/>
                <a:gridCol w="4074795"/>
                <a:gridCol w="3496945"/>
              </a:tblGrid>
              <a:tr h="324561">
                <a:tc>
                  <a:txBody>
                    <a:bodyPr/>
                    <a:lstStyle/>
                    <a:p>
                      <a:pPr marL="149225">
                        <a:lnSpc>
                          <a:spcPts val="2455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Radionuclide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3370" algn="ctr">
                        <a:lnSpc>
                          <a:spcPts val="2455"/>
                        </a:lnSpc>
                      </a:pPr>
                      <a:r>
                        <a:rPr sz="2300" spc="-5" dirty="0">
                          <a:latin typeface="Times New Roman"/>
                          <a:cs typeface="Times New Roman"/>
                        </a:rPr>
                        <a:t>Nuclear</a:t>
                      </a:r>
                      <a:r>
                        <a:rPr sz="2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reaction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3370" algn="ctr">
                        <a:lnSpc>
                          <a:spcPts val="2455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Yield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(GBq)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61611">
                <a:tc>
                  <a:txBody>
                    <a:bodyPr/>
                    <a:lstStyle/>
                    <a:p>
                      <a:pPr marL="149225">
                        <a:lnSpc>
                          <a:spcPts val="2700"/>
                        </a:lnSpc>
                        <a:spcBef>
                          <a:spcPts val="4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Oxygen-15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93370" algn="ctr">
                        <a:lnSpc>
                          <a:spcPts val="2700"/>
                        </a:lnSpc>
                        <a:spcBef>
                          <a:spcPts val="45"/>
                        </a:spcBef>
                      </a:pPr>
                      <a:r>
                        <a:rPr sz="2325" baseline="37634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N(d,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n)</a:t>
                      </a:r>
                      <a:r>
                        <a:rPr sz="2325" spc="-7" baseline="37634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gas</a:t>
                      </a:r>
                      <a:r>
                        <a:rPr sz="2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target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87655" algn="ctr">
                        <a:lnSpc>
                          <a:spcPts val="2700"/>
                        </a:lnSpc>
                        <a:spcBef>
                          <a:spcPts val="4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/>
                </a:tc>
              </a:tr>
              <a:tr h="301423">
                <a:tc>
                  <a:txBody>
                    <a:bodyPr/>
                    <a:lstStyle/>
                    <a:p>
                      <a:pPr marL="149225">
                        <a:lnSpc>
                          <a:spcPts val="2275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Nitrogen-13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0195" algn="ctr">
                        <a:lnSpc>
                          <a:spcPts val="2275"/>
                        </a:lnSpc>
                      </a:pPr>
                      <a:r>
                        <a:rPr sz="2325" baseline="37634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O(p, a)</a:t>
                      </a:r>
                      <a:r>
                        <a:rPr sz="2325" baseline="37634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N liquid</a:t>
                      </a:r>
                      <a:r>
                        <a:rPr sz="2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target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655" algn="ctr">
                        <a:lnSpc>
                          <a:spcPts val="2275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6042">
                <a:tc>
                  <a:txBody>
                    <a:bodyPr/>
                    <a:lstStyle/>
                    <a:p>
                      <a:pPr marL="149225">
                        <a:lnSpc>
                          <a:spcPts val="2555"/>
                        </a:lnSpc>
                        <a:spcBef>
                          <a:spcPts val="14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Carbon-11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90830" algn="ctr">
                        <a:lnSpc>
                          <a:spcPts val="2555"/>
                        </a:lnSpc>
                        <a:spcBef>
                          <a:spcPts val="145"/>
                        </a:spcBef>
                      </a:pPr>
                      <a:r>
                        <a:rPr sz="2325" baseline="37634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N(p,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2325" spc="-7" baseline="37634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gas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target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87655" algn="ctr">
                        <a:lnSpc>
                          <a:spcPts val="2555"/>
                        </a:lnSpc>
                        <a:spcBef>
                          <a:spcPts val="14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40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/>
                </a:tc>
              </a:tr>
              <a:tr h="371529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Fluorine-18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3370" algn="ctr">
                        <a:lnSpc>
                          <a:spcPct val="100000"/>
                        </a:lnSpc>
                      </a:pPr>
                      <a:r>
                        <a:rPr sz="2325" baseline="37634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O(p,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n)</a:t>
                      </a:r>
                      <a:r>
                        <a:rPr sz="2325" spc="-7" baseline="37634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liquid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target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7655"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58545" y="1564386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426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C</a:t>
            </a:r>
            <a:r>
              <a:rPr spc="-40" dirty="0"/>
              <a:t>O</a:t>
            </a:r>
            <a:r>
              <a:rPr spc="-50" dirty="0"/>
              <a:t>N</a:t>
            </a:r>
            <a:r>
              <a:rPr spc="-45" dirty="0"/>
              <a:t>T</a:t>
            </a:r>
            <a:r>
              <a:rPr spc="-40" dirty="0"/>
              <a:t>E</a:t>
            </a:r>
            <a:r>
              <a:rPr spc="-65" dirty="0"/>
              <a:t>NT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5022"/>
            <a:ext cx="9549130" cy="3812540"/>
          </a:xfrm>
          <a:prstGeom prst="rect">
            <a:avLst/>
          </a:prstGeom>
        </p:spPr>
        <p:txBody>
          <a:bodyPr vert="horz" wrap="square" lIns="0" tIns="4032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175"/>
              </a:spcBef>
              <a:buFont typeface="Arial"/>
              <a:buChar char="•"/>
              <a:tabLst>
                <a:tab pos="241935" algn="l"/>
              </a:tabLst>
            </a:pPr>
            <a:r>
              <a:rPr sz="4400" dirty="0">
                <a:latin typeface="Calibri"/>
                <a:cs typeface="Calibri"/>
              </a:rPr>
              <a:t>Basic </a:t>
            </a:r>
            <a:r>
              <a:rPr sz="4400" spc="-10" dirty="0">
                <a:latin typeface="Calibri"/>
                <a:cs typeface="Calibri"/>
              </a:rPr>
              <a:t>concepts </a:t>
            </a:r>
            <a:r>
              <a:rPr sz="4400" dirty="0">
                <a:latin typeface="Calibri"/>
                <a:cs typeface="Calibri"/>
              </a:rPr>
              <a:t>on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Radiopharmacy</a:t>
            </a:r>
            <a:endParaRPr sz="4400">
              <a:latin typeface="Calibri"/>
              <a:cs typeface="Calibri"/>
            </a:endParaRPr>
          </a:p>
          <a:p>
            <a:pPr marL="241300" marR="777240" indent="-229235">
              <a:lnSpc>
                <a:spcPts val="4750"/>
              </a:lnSpc>
              <a:spcBef>
                <a:spcPts val="3675"/>
              </a:spcBef>
              <a:buFont typeface="Arial"/>
              <a:buChar char="•"/>
              <a:tabLst>
                <a:tab pos="241935" algn="l"/>
                <a:tab pos="2817495" algn="l"/>
              </a:tabLst>
            </a:pPr>
            <a:r>
              <a:rPr sz="4400" dirty="0">
                <a:latin typeface="Calibri"/>
                <a:cs typeface="Calibri"/>
              </a:rPr>
              <a:t>Radionuclide </a:t>
            </a:r>
            <a:r>
              <a:rPr sz="4400" spc="-10" dirty="0">
                <a:latin typeface="Calibri"/>
                <a:cs typeface="Calibri"/>
              </a:rPr>
              <a:t>production: </a:t>
            </a:r>
            <a:r>
              <a:rPr sz="4400" spc="-25" dirty="0">
                <a:latin typeface="Calibri"/>
                <a:cs typeface="Calibri"/>
              </a:rPr>
              <a:t>Generators,  </a:t>
            </a:r>
            <a:r>
              <a:rPr sz="4400" spc="-15" dirty="0">
                <a:latin typeface="Calibri"/>
                <a:cs typeface="Calibri"/>
              </a:rPr>
              <a:t>cyclotrons	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reactors</a:t>
            </a:r>
            <a:endParaRPr sz="4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005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5" dirty="0">
                <a:latin typeface="Calibri"/>
                <a:cs typeface="Calibri"/>
              </a:rPr>
              <a:t>Labeling </a:t>
            </a:r>
            <a:r>
              <a:rPr sz="4400" dirty="0">
                <a:latin typeface="Calibri"/>
                <a:cs typeface="Calibri"/>
              </a:rPr>
              <a:t>and QC of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radiopharmaceuticals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7773" y="6335674"/>
            <a:ext cx="361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155" marR="5080" indent="-11010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335" y="319786"/>
            <a:ext cx="846582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103755" marR="5080" indent="-2091689">
              <a:lnSpc>
                <a:spcPts val="4320"/>
              </a:lnSpc>
              <a:spcBef>
                <a:spcPts val="640"/>
              </a:spcBef>
            </a:pPr>
            <a:r>
              <a:rPr sz="4000" spc="-35" dirty="0"/>
              <a:t>DIFFERENT </a:t>
            </a:r>
            <a:r>
              <a:rPr sz="4000" spc="-40" dirty="0"/>
              <a:t>NUCLEAR REACTIONS FOR</a:t>
            </a:r>
            <a:r>
              <a:rPr sz="4000" spc="-235" dirty="0"/>
              <a:t> </a:t>
            </a:r>
            <a:r>
              <a:rPr sz="4000" spc="-30" dirty="0"/>
              <a:t>THE  </a:t>
            </a:r>
            <a:r>
              <a:rPr sz="4000" spc="-40" dirty="0"/>
              <a:t>PRODUCTION </a:t>
            </a:r>
            <a:r>
              <a:rPr sz="4000" spc="-25" dirty="0"/>
              <a:t>OF</a:t>
            </a:r>
            <a:r>
              <a:rPr sz="4000" spc="-135" dirty="0"/>
              <a:t> </a:t>
            </a:r>
            <a:r>
              <a:rPr sz="4000" spc="-20" dirty="0"/>
              <a:t>18F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50904" y="2352837"/>
          <a:ext cx="6870700" cy="374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315"/>
                <a:gridCol w="5608955"/>
              </a:tblGrid>
              <a:tr h="65649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Ne(d,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00" spc="-7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83820">
                        <a:lnSpc>
                          <a:spcPts val="1770"/>
                        </a:lnSpc>
                        <a:spcBef>
                          <a:spcPts val="15"/>
                        </a:spcBef>
                      </a:pPr>
                      <a:r>
                        <a:rPr sz="155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nascent </a:t>
                      </a:r>
                      <a:r>
                        <a:rPr sz="1500" spc="15" baseline="38888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will be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highly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reactive.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noble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gas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Ne,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it will  diffuse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stick to the target walls; difficult to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extract.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4045">
                <a:tc>
                  <a:txBody>
                    <a:bodyPr/>
                    <a:lstStyle/>
                    <a:p>
                      <a:pPr marL="87630">
                        <a:lnSpc>
                          <a:spcPts val="1855"/>
                        </a:lnSpc>
                      </a:pP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Ne(p,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00" spc="-7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83185">
                        <a:lnSpc>
                          <a:spcPts val="177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Same as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above; in addition, the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abundance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500" spc="7" baseline="38888" dirty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Ne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is low (0.27%)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and needs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enrichment.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4372">
                <a:tc>
                  <a:txBody>
                    <a:bodyPr/>
                    <a:lstStyle/>
                    <a:p>
                      <a:pPr marL="87630">
                        <a:lnSpc>
                          <a:spcPts val="1730"/>
                        </a:lnSpc>
                      </a:pP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F(p,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82550">
                        <a:lnSpc>
                          <a:spcPts val="1770"/>
                        </a:lnSpc>
                        <a:spcBef>
                          <a:spcPts val="5"/>
                        </a:spcBef>
                        <a:tabLst>
                          <a:tab pos="554355" algn="l"/>
                          <a:tab pos="1290955" algn="l"/>
                          <a:tab pos="1711960" algn="l"/>
                          <a:tab pos="2300605" algn="l"/>
                          <a:tab pos="2676525" algn="l"/>
                          <a:tab pos="3054350" algn="l"/>
                          <a:tab pos="3594735" algn="l"/>
                          <a:tab pos="4412615" algn="l"/>
                          <a:tab pos="4910455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The	produ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t	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nd	t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rget	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re	the	s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me	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;	poor	sp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ific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radioactivity.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103">
                <a:tc>
                  <a:txBody>
                    <a:bodyPr/>
                    <a:lstStyle/>
                    <a:p>
                      <a:pPr marL="87630">
                        <a:lnSpc>
                          <a:spcPts val="1855"/>
                        </a:lnSpc>
                      </a:pPr>
                      <a:r>
                        <a:rPr sz="1500" spc="-7" baseline="38888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O(</a:t>
                      </a:r>
                      <a:r>
                        <a:rPr sz="1550" spc="-5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500" spc="7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83185">
                        <a:lnSpc>
                          <a:spcPts val="1780"/>
                        </a:lnSpc>
                        <a:spcBef>
                          <a:spcPts val="114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Cheap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target but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accelerators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accelerate </a:t>
                      </a:r>
                      <a:r>
                        <a:rPr sz="1550" spc="-5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particles to 35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MeV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are expensive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common.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2557">
                <a:tc>
                  <a:txBody>
                    <a:bodyPr/>
                    <a:lstStyle/>
                    <a:p>
                      <a:pPr marL="87630">
                        <a:lnSpc>
                          <a:spcPts val="1855"/>
                        </a:lnSpc>
                      </a:pP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O(d,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Symbol"/>
                          <a:cs typeface="Symbol"/>
                        </a:rPr>
                        <a:t>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730"/>
                        </a:lnSpc>
                      </a:pPr>
                      <a:r>
                        <a:rPr sz="1550" spc="-5" dirty="0"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cross-section and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practical yields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5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obtained.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6395">
                <a:tc>
                  <a:txBody>
                    <a:bodyPr/>
                    <a:lstStyle/>
                    <a:p>
                      <a:pPr marL="87630">
                        <a:lnSpc>
                          <a:spcPts val="1730"/>
                        </a:lnSpc>
                      </a:pP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O(p,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n)</a:t>
                      </a:r>
                      <a:r>
                        <a:rPr sz="1500" baseline="38888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86360">
                        <a:lnSpc>
                          <a:spcPts val="1770"/>
                        </a:lnSpc>
                        <a:spcBef>
                          <a:spcPts val="5"/>
                        </a:spcBef>
                      </a:pP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Expensive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enriched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target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but the proton energy is low (low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accelerator),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which makes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this the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nuclear reaction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5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choice.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1761" y="1590294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632" y="99136"/>
            <a:ext cx="8159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CYCLOTRON </a:t>
            </a:r>
            <a:r>
              <a:rPr sz="4000" spc="-40" dirty="0"/>
              <a:t>PRODUCED</a:t>
            </a:r>
            <a:r>
              <a:rPr sz="4000" spc="-135" dirty="0"/>
              <a:t> </a:t>
            </a:r>
            <a:r>
              <a:rPr sz="4000" spc="-60" dirty="0"/>
              <a:t>RADIOISOTOPES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400683"/>
            <a:ext cx="316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SPECT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radioisotopes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830783"/>
            <a:ext cx="132715" cy="1597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7594" y="1739343"/>
            <a:ext cx="618490" cy="1597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67</a:t>
            </a:r>
            <a:r>
              <a:rPr sz="3600" spc="-15" baseline="-16203" dirty="0">
                <a:latin typeface="Calibri"/>
                <a:cs typeface="Calibri"/>
              </a:rPr>
              <a:t>Ga</a:t>
            </a:r>
            <a:endParaRPr sz="3600" baseline="-1620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9"/>
              </a:spcBef>
            </a:pPr>
            <a:r>
              <a:rPr sz="1600" spc="-10" dirty="0">
                <a:latin typeface="Calibri"/>
                <a:cs typeface="Calibri"/>
              </a:rPr>
              <a:t>111</a:t>
            </a:r>
            <a:r>
              <a:rPr sz="3600" spc="-15" baseline="-16203" dirty="0">
                <a:latin typeface="Calibri"/>
                <a:cs typeface="Calibri"/>
              </a:rPr>
              <a:t>In</a:t>
            </a:r>
            <a:endParaRPr sz="3600" baseline="-1620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latin typeface="Calibri"/>
                <a:cs typeface="Calibri"/>
              </a:rPr>
              <a:t>123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3600" baseline="-16203" dirty="0">
                <a:latin typeface="Calibri"/>
                <a:cs typeface="Calibri"/>
              </a:rPr>
              <a:t>I</a:t>
            </a:r>
            <a:endParaRPr sz="3600" baseline="-1620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spc="-10" dirty="0">
                <a:latin typeface="Calibri"/>
                <a:cs typeface="Calibri"/>
              </a:rPr>
              <a:t>201</a:t>
            </a:r>
            <a:r>
              <a:rPr sz="3600" spc="-15" baseline="-16203" dirty="0">
                <a:latin typeface="Calibri"/>
                <a:cs typeface="Calibri"/>
              </a:rPr>
              <a:t>Tl</a:t>
            </a:r>
            <a:endParaRPr sz="3600" baseline="-1620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239" y="3482721"/>
            <a:ext cx="7077709" cy="202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indent="-229235">
              <a:lnSpc>
                <a:spcPts val="3120"/>
              </a:lnSpc>
              <a:spcBef>
                <a:spcPts val="95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5" dirty="0">
                <a:latin typeface="Calibri"/>
                <a:cs typeface="Calibri"/>
              </a:rPr>
              <a:t>PET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radioisotopes</a:t>
            </a:r>
            <a:endParaRPr sz="2800">
              <a:latin typeface="Calibri"/>
              <a:cs typeface="Calibri"/>
            </a:endParaRPr>
          </a:p>
          <a:p>
            <a:pPr marL="711200" lvl="1" indent="-229235">
              <a:lnSpc>
                <a:spcPts val="2640"/>
              </a:lnSpc>
              <a:buSzPct val="150000"/>
              <a:buFont typeface="Arial"/>
              <a:buChar char="•"/>
              <a:tabLst>
                <a:tab pos="711835" algn="l"/>
              </a:tabLst>
            </a:pPr>
            <a:r>
              <a:rPr sz="1600" spc="-10" dirty="0">
                <a:latin typeface="Calibri"/>
                <a:cs typeface="Calibri"/>
              </a:rPr>
              <a:t>18 </a:t>
            </a:r>
            <a:r>
              <a:rPr sz="3600" spc="-75" baseline="-16203" dirty="0">
                <a:latin typeface="Calibri"/>
                <a:cs typeface="Calibri"/>
              </a:rPr>
              <a:t>F,</a:t>
            </a:r>
            <a:r>
              <a:rPr sz="1600" spc="-50" dirty="0">
                <a:latin typeface="Calibri"/>
                <a:cs typeface="Calibri"/>
              </a:rPr>
              <a:t>11</a:t>
            </a:r>
            <a:r>
              <a:rPr sz="3600" spc="-75" baseline="-16203" dirty="0">
                <a:latin typeface="Calibri"/>
                <a:cs typeface="Calibri"/>
              </a:rPr>
              <a:t>C, </a:t>
            </a:r>
            <a:r>
              <a:rPr sz="1600" spc="-25" dirty="0">
                <a:latin typeface="Calibri"/>
                <a:cs typeface="Calibri"/>
              </a:rPr>
              <a:t>15</a:t>
            </a:r>
            <a:r>
              <a:rPr sz="3600" spc="-37" baseline="-16203" dirty="0">
                <a:latin typeface="Calibri"/>
                <a:cs typeface="Calibri"/>
              </a:rPr>
              <a:t>O,</a:t>
            </a:r>
            <a:r>
              <a:rPr sz="3600" spc="-142" baseline="-16203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13</a:t>
            </a:r>
            <a:r>
              <a:rPr sz="3600" spc="-7" baseline="-16203" dirty="0">
                <a:latin typeface="Calibri"/>
                <a:cs typeface="Calibri"/>
              </a:rPr>
              <a:t>N</a:t>
            </a:r>
            <a:endParaRPr sz="3600" baseline="-16203">
              <a:latin typeface="Calibri"/>
              <a:cs typeface="Calibri"/>
            </a:endParaRPr>
          </a:p>
          <a:p>
            <a:pPr marL="711200" lvl="1" indent="-229235">
              <a:lnSpc>
                <a:spcPct val="100000"/>
              </a:lnSpc>
              <a:spcBef>
                <a:spcPts val="220"/>
              </a:spcBef>
              <a:buSzPct val="150000"/>
              <a:buFont typeface="Arial"/>
              <a:buChar char="•"/>
              <a:tabLst>
                <a:tab pos="711835" algn="l"/>
              </a:tabLst>
            </a:pPr>
            <a:r>
              <a:rPr sz="1600" spc="-10" dirty="0">
                <a:latin typeface="Calibri"/>
                <a:cs typeface="Calibri"/>
              </a:rPr>
              <a:t>124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3600" baseline="-16203" dirty="0">
                <a:latin typeface="Calibri"/>
                <a:cs typeface="Calibri"/>
              </a:rPr>
              <a:t>I</a:t>
            </a:r>
            <a:endParaRPr sz="3600" baseline="-16203">
              <a:latin typeface="Calibri"/>
              <a:cs typeface="Calibri"/>
            </a:endParaRPr>
          </a:p>
          <a:p>
            <a:pPr marL="711200" lvl="1" indent="-229235">
              <a:lnSpc>
                <a:spcPct val="100000"/>
              </a:lnSpc>
              <a:spcBef>
                <a:spcPts val="919"/>
              </a:spcBef>
              <a:buSzPct val="150000"/>
              <a:buFont typeface="Arial"/>
              <a:buChar char="•"/>
              <a:tabLst>
                <a:tab pos="711835" algn="l"/>
              </a:tabLst>
            </a:pPr>
            <a:r>
              <a:rPr sz="2400" spc="-7" baseline="24305" dirty="0">
                <a:latin typeface="Calibri"/>
                <a:cs typeface="Calibri"/>
              </a:rPr>
              <a:t>68 </a:t>
            </a:r>
            <a:r>
              <a:rPr sz="2400" spc="-5" dirty="0">
                <a:latin typeface="Calibri"/>
                <a:cs typeface="Calibri"/>
              </a:rPr>
              <a:t>Ge (mainly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7" baseline="24305" dirty="0">
                <a:latin typeface="Calibri"/>
                <a:cs typeface="Calibri"/>
              </a:rPr>
              <a:t>68</a:t>
            </a:r>
            <a:r>
              <a:rPr sz="2400" spc="-5" dirty="0">
                <a:latin typeface="Calibri"/>
                <a:cs typeface="Calibri"/>
              </a:rPr>
              <a:t>Ge/</a:t>
            </a:r>
            <a:r>
              <a:rPr sz="2400" spc="-7" baseline="24305" dirty="0">
                <a:latin typeface="Calibri"/>
                <a:cs typeface="Calibri"/>
              </a:rPr>
              <a:t>68</a:t>
            </a:r>
            <a:r>
              <a:rPr sz="2400" spc="-5" dirty="0">
                <a:latin typeface="Calibri"/>
                <a:cs typeface="Calibri"/>
              </a:rPr>
              <a:t>Ga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generators)</a:t>
            </a:r>
            <a:endParaRPr sz="2400">
              <a:latin typeface="Calibri"/>
              <a:cs typeface="Calibri"/>
            </a:endParaRPr>
          </a:p>
          <a:p>
            <a:pPr marL="711200" lvl="1" indent="-229235">
              <a:lnSpc>
                <a:spcPct val="100000"/>
              </a:lnSpc>
              <a:spcBef>
                <a:spcPts val="219"/>
              </a:spcBef>
              <a:buSzPct val="150000"/>
              <a:buFont typeface="Arial"/>
              <a:buChar char="•"/>
              <a:tabLst>
                <a:tab pos="711835" algn="l"/>
              </a:tabLst>
            </a:pPr>
            <a:r>
              <a:rPr sz="2400" spc="-7" baseline="24305" dirty="0">
                <a:latin typeface="Calibri"/>
                <a:cs typeface="Calibri"/>
              </a:rPr>
              <a:t>52 </a:t>
            </a:r>
            <a:r>
              <a:rPr sz="2400" spc="-15" dirty="0">
                <a:latin typeface="Calibri"/>
                <a:cs typeface="Calibri"/>
              </a:rPr>
              <a:t>Fe, </a:t>
            </a:r>
            <a:r>
              <a:rPr sz="2400" spc="-7" baseline="24305" dirty="0">
                <a:latin typeface="Calibri"/>
                <a:cs typeface="Calibri"/>
              </a:rPr>
              <a:t>61</a:t>
            </a:r>
            <a:r>
              <a:rPr sz="2400" spc="-5" dirty="0">
                <a:latin typeface="Calibri"/>
                <a:cs typeface="Calibri"/>
              </a:rPr>
              <a:t>Cu </a:t>
            </a:r>
            <a:r>
              <a:rPr sz="2400" spc="-10" dirty="0">
                <a:latin typeface="Calibri"/>
                <a:cs typeface="Calibri"/>
              </a:rPr>
              <a:t>(produced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cyclotrons </a:t>
            </a:r>
            <a:r>
              <a:rPr sz="2400" dirty="0">
                <a:latin typeface="Calibri"/>
                <a:cs typeface="Calibri"/>
              </a:rPr>
              <a:t>E&gt;30 MeV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761" y="11437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550" y="128092"/>
            <a:ext cx="719772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226945" marR="5080" indent="-2214880">
              <a:lnSpc>
                <a:spcPts val="4320"/>
              </a:lnSpc>
              <a:spcBef>
                <a:spcPts val="640"/>
              </a:spcBef>
            </a:pPr>
            <a:r>
              <a:rPr sz="4000" spc="-85" dirty="0"/>
              <a:t>ACCELERATORS </a:t>
            </a:r>
            <a:r>
              <a:rPr sz="4000" spc="-40" dirty="0"/>
              <a:t>FOR RADIONUCLIDE  PRODUCTION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5006975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02895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5" dirty="0">
                <a:latin typeface="Calibri"/>
                <a:cs typeface="Calibri"/>
              </a:rPr>
              <a:t>than the </a:t>
            </a:r>
            <a:r>
              <a:rPr sz="2800" spc="-10" dirty="0">
                <a:latin typeface="Calibri"/>
                <a:cs typeface="Calibri"/>
              </a:rPr>
              <a:t>ones  used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particle </a:t>
            </a:r>
            <a:r>
              <a:rPr sz="2800" spc="-20" dirty="0">
                <a:latin typeface="Calibri"/>
                <a:cs typeface="Calibri"/>
              </a:rPr>
              <a:t>physics  </a:t>
            </a:r>
            <a:r>
              <a:rPr sz="2800" spc="-15" dirty="0">
                <a:latin typeface="Calibri"/>
                <a:cs typeface="Calibri"/>
              </a:rPr>
              <a:t>experiments.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They need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accelerate </a:t>
            </a:r>
            <a:r>
              <a:rPr sz="2800" spc="-10" dirty="0">
                <a:latin typeface="Calibri"/>
                <a:cs typeface="Calibri"/>
              </a:rPr>
              <a:t>particles 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relatively low </a:t>
            </a:r>
            <a:r>
              <a:rPr sz="2800" spc="-10" dirty="0">
                <a:latin typeface="Calibri"/>
                <a:cs typeface="Calibri"/>
              </a:rPr>
              <a:t>energies </a:t>
            </a:r>
            <a:r>
              <a:rPr sz="2800" spc="-30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radioisotope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0676" y="2346960"/>
            <a:ext cx="4219956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522" y="229565"/>
            <a:ext cx="840613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37615" marR="5080" indent="-1225550">
              <a:lnSpc>
                <a:spcPts val="4320"/>
              </a:lnSpc>
              <a:spcBef>
                <a:spcPts val="640"/>
              </a:spcBef>
            </a:pPr>
            <a:r>
              <a:rPr sz="4000" spc="-40" dirty="0"/>
              <a:t>CHARACTERISTICS </a:t>
            </a:r>
            <a:r>
              <a:rPr sz="4000" spc="-25" dirty="0"/>
              <a:t>OF </a:t>
            </a:r>
            <a:r>
              <a:rPr sz="4000" spc="-85" dirty="0"/>
              <a:t>ACCELERATORS </a:t>
            </a:r>
            <a:r>
              <a:rPr sz="4000" spc="-40" dirty="0"/>
              <a:t>FOR  </a:t>
            </a:r>
            <a:r>
              <a:rPr sz="4000" spc="-35" dirty="0"/>
              <a:t>RADIONUCLIDE</a:t>
            </a:r>
            <a:r>
              <a:rPr sz="4000" spc="-90" dirty="0"/>
              <a:t> </a:t>
            </a:r>
            <a:r>
              <a:rPr sz="4000" spc="-40" dirty="0"/>
              <a:t>PRODUCTION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38200" y="6019800"/>
            <a:ext cx="9657080" cy="0"/>
          </a:xfrm>
          <a:custGeom>
            <a:avLst/>
            <a:gdLst/>
            <a:ahLst/>
            <a:cxnLst/>
            <a:rect l="l" t="t" r="r" b="b"/>
            <a:pathLst>
              <a:path w="9657080">
                <a:moveTo>
                  <a:pt x="0" y="0"/>
                </a:moveTo>
                <a:lnTo>
                  <a:pt x="965657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2070100"/>
          <a:ext cx="9657080" cy="306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0590"/>
                <a:gridCol w="4237355"/>
                <a:gridCol w="3239135"/>
              </a:tblGrid>
              <a:tr h="876300">
                <a:tc>
                  <a:txBody>
                    <a:bodyPr/>
                    <a:lstStyle/>
                    <a:p>
                      <a:pPr marL="68580" marR="109855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Proton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energy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(MeV)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064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Accelerated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particles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algn="ctr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for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&lt;10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Mainly single particle, p or</a:t>
                      </a: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81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10–20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Usually p and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</a:tr>
              <a:tr h="6575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30–40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 and d, </a:t>
                      </a:r>
                      <a:r>
                        <a:rPr sz="1350" spc="7" baseline="2469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PET,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commercial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/>
                </a:tc>
              </a:tr>
              <a:tr h="750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40–500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106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Usually p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3540" marR="2774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Often placed in national centres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  have several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users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26897" y="1616202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939" y="3429000"/>
            <a:ext cx="1143000" cy="762000"/>
          </a:xfrm>
          <a:prstGeom prst="rect">
            <a:avLst/>
          </a:prstGeom>
          <a:solidFill>
            <a:srgbClr val="CC3300"/>
          </a:solidFill>
          <a:ln w="9144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540" y="5105400"/>
            <a:ext cx="1371600" cy="838200"/>
          </a:xfrm>
          <a:prstGeom prst="rect">
            <a:avLst/>
          </a:prstGeom>
          <a:solidFill>
            <a:srgbClr val="FF3300"/>
          </a:solidFill>
          <a:ln w="9144">
            <a:solidFill>
              <a:srgbClr val="000000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785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4108" y="3749547"/>
            <a:ext cx="1698879" cy="1142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6144" y="4331970"/>
            <a:ext cx="1483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Parent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7" baseline="-20833" dirty="0">
                <a:latin typeface="Times New Roman"/>
                <a:cs typeface="Times New Roman"/>
              </a:rPr>
              <a:t>1/2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7227" y="6162852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DaugterT</a:t>
            </a:r>
            <a:r>
              <a:rPr sz="2400" b="1" spc="-7" baseline="-20833" dirty="0">
                <a:latin typeface="Times New Roman"/>
                <a:cs typeface="Times New Roman"/>
              </a:rPr>
              <a:t>1/2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0" marR="42545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Whenever </a:t>
            </a:r>
            <a:r>
              <a:rPr spc="-5" dirty="0"/>
              <a:t>a </a:t>
            </a:r>
            <a:r>
              <a:rPr spc="-10" dirty="0"/>
              <a:t>radionuclide </a:t>
            </a:r>
            <a:r>
              <a:rPr spc="-15" dirty="0"/>
              <a:t>(parent) </a:t>
            </a:r>
            <a:r>
              <a:rPr spc="-25" dirty="0"/>
              <a:t>decays </a:t>
            </a:r>
            <a:r>
              <a:rPr spc="-20" dirty="0"/>
              <a:t>to </a:t>
            </a:r>
            <a:r>
              <a:rPr spc="-5" dirty="0"/>
              <a:t>another </a:t>
            </a:r>
            <a:r>
              <a:rPr spc="-15" dirty="0"/>
              <a:t>radioactive </a:t>
            </a:r>
            <a:r>
              <a:rPr spc="-10" dirty="0"/>
              <a:t>nuclide  (daughter), this </a:t>
            </a:r>
            <a:r>
              <a:rPr spc="-5" dirty="0"/>
              <a:t>is </a:t>
            </a:r>
            <a:r>
              <a:rPr spc="-10" dirty="0"/>
              <a:t>called </a:t>
            </a:r>
            <a:r>
              <a:rPr spc="-5" dirty="0"/>
              <a:t>a </a:t>
            </a:r>
            <a:r>
              <a:rPr spc="-10" dirty="0"/>
              <a:t>radionuclide</a:t>
            </a:r>
            <a:r>
              <a:rPr spc="105" dirty="0"/>
              <a:t> </a:t>
            </a:r>
            <a:r>
              <a:rPr spc="-45" dirty="0"/>
              <a:t>generator.</a:t>
            </a:r>
          </a:p>
          <a:p>
            <a:pPr marL="196850">
              <a:lnSpc>
                <a:spcPct val="100000"/>
              </a:lnSpc>
              <a:spcBef>
                <a:spcPts val="55"/>
              </a:spcBef>
            </a:pPr>
            <a:endParaRPr sz="2550"/>
          </a:p>
          <a:p>
            <a:pPr marL="7001509" indent="-413384">
              <a:lnSpc>
                <a:spcPct val="100000"/>
              </a:lnSpc>
              <a:buFont typeface="Arial"/>
              <a:buChar char="•"/>
              <a:tabLst>
                <a:tab pos="7001509" algn="l"/>
                <a:tab pos="7002145" algn="l"/>
              </a:tabLst>
            </a:pPr>
            <a:r>
              <a:rPr sz="2400" dirty="0">
                <a:latin typeface="Times New Roman"/>
                <a:cs typeface="Times New Roman"/>
              </a:rPr>
              <a:t>T1 /2</a:t>
            </a:r>
            <a:r>
              <a:rPr sz="2400" spc="-5" dirty="0">
                <a:latin typeface="Times New Roman"/>
                <a:cs typeface="Times New Roman"/>
              </a:rPr>
              <a:t> parent)&gt;&gt;&gt;&gt;T1/2(daugter)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4107" y="3660140"/>
            <a:ext cx="450088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699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Chemical </a:t>
            </a:r>
            <a:r>
              <a:rPr sz="2400" dirty="0">
                <a:latin typeface="Times New Roman"/>
                <a:cs typeface="Times New Roman"/>
              </a:rPr>
              <a:t>features of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B:  diferent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38150" indent="-419100">
              <a:lnSpc>
                <a:spcPct val="100000"/>
              </a:lnSpc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sz="2400" dirty="0">
                <a:latin typeface="Times New Roman"/>
                <a:cs typeface="Times New Roman"/>
              </a:rPr>
              <a:t>B should easily separated from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61950" marR="40005" indent="-342900">
              <a:lnSpc>
                <a:spcPct val="100000"/>
              </a:lnSpc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sz="2400" spc="-5" dirty="0">
                <a:latin typeface="Times New Roman"/>
                <a:cs typeface="Times New Roman"/>
              </a:rPr>
              <a:t>B- </a:t>
            </a:r>
            <a:r>
              <a:rPr sz="2400" dirty="0">
                <a:latin typeface="Times New Roman"/>
                <a:cs typeface="Times New Roman"/>
              </a:rPr>
              <a:t>Apropiate </a:t>
            </a:r>
            <a:r>
              <a:rPr sz="2400" spc="-10" dirty="0">
                <a:latin typeface="Times New Roman"/>
                <a:cs typeface="Times New Roman"/>
              </a:rPr>
              <a:t>anergy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  properties for diagnosis and/or  therapy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6164" y="3956939"/>
            <a:ext cx="2517775" cy="1453515"/>
          </a:xfrm>
          <a:custGeom>
            <a:avLst/>
            <a:gdLst/>
            <a:ahLst/>
            <a:cxnLst/>
            <a:rect l="l" t="t" r="r" b="b"/>
            <a:pathLst>
              <a:path w="2517775" h="1453514">
                <a:moveTo>
                  <a:pt x="2448583" y="1420750"/>
                </a:moveTo>
                <a:lnTo>
                  <a:pt x="2432685" y="1448308"/>
                </a:lnTo>
                <a:lnTo>
                  <a:pt x="2517775" y="1453261"/>
                </a:lnTo>
                <a:lnTo>
                  <a:pt x="2500458" y="1427099"/>
                </a:lnTo>
                <a:lnTo>
                  <a:pt x="2459609" y="1427099"/>
                </a:lnTo>
                <a:lnTo>
                  <a:pt x="2448583" y="1420750"/>
                </a:lnTo>
                <a:close/>
              </a:path>
              <a:path w="2517775" h="1453514">
                <a:moveTo>
                  <a:pt x="2454951" y="1409712"/>
                </a:moveTo>
                <a:lnTo>
                  <a:pt x="2448583" y="1420750"/>
                </a:lnTo>
                <a:lnTo>
                  <a:pt x="2459609" y="1427099"/>
                </a:lnTo>
                <a:lnTo>
                  <a:pt x="2465959" y="1416050"/>
                </a:lnTo>
                <a:lnTo>
                  <a:pt x="2454951" y="1409712"/>
                </a:lnTo>
                <a:close/>
              </a:path>
              <a:path w="2517775" h="1453514">
                <a:moveTo>
                  <a:pt x="2470785" y="1382268"/>
                </a:moveTo>
                <a:lnTo>
                  <a:pt x="2454951" y="1409712"/>
                </a:lnTo>
                <a:lnTo>
                  <a:pt x="2465959" y="1416050"/>
                </a:lnTo>
                <a:lnTo>
                  <a:pt x="2459609" y="1427099"/>
                </a:lnTo>
                <a:lnTo>
                  <a:pt x="2500458" y="1427099"/>
                </a:lnTo>
                <a:lnTo>
                  <a:pt x="2470785" y="1382268"/>
                </a:lnTo>
                <a:close/>
              </a:path>
              <a:path w="2517775" h="1453514">
                <a:moveTo>
                  <a:pt x="6350" y="0"/>
                </a:moveTo>
                <a:lnTo>
                  <a:pt x="0" y="10922"/>
                </a:lnTo>
                <a:lnTo>
                  <a:pt x="2448583" y="1420750"/>
                </a:lnTo>
                <a:lnTo>
                  <a:pt x="2454951" y="1409712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51810" y="458469"/>
            <a:ext cx="5881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RADIONUCLIDE</a:t>
            </a:r>
            <a:r>
              <a:rPr sz="4000" spc="-150" dirty="0"/>
              <a:t> </a:t>
            </a:r>
            <a:r>
              <a:rPr sz="4000" spc="-90" dirty="0"/>
              <a:t>GENERATORS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381761" y="1329689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08" y="534669"/>
            <a:ext cx="860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GENERATORS </a:t>
            </a:r>
            <a:r>
              <a:rPr sz="4000" spc="-30" dirty="0"/>
              <a:t>USED </a:t>
            </a:r>
            <a:r>
              <a:rPr sz="4000" spc="-5" dirty="0"/>
              <a:t>IN </a:t>
            </a:r>
            <a:r>
              <a:rPr sz="4000" spc="-40" dirty="0"/>
              <a:t>NUCLEAR</a:t>
            </a:r>
            <a:r>
              <a:rPr sz="4000" spc="-254" dirty="0"/>
              <a:t> </a:t>
            </a:r>
            <a:r>
              <a:rPr sz="4000" spc="-35" dirty="0"/>
              <a:t>MEDICINE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91539" y="1793493"/>
            <a:ext cx="9664700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6700" marR="222885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67335" algn="l"/>
              </a:tabLst>
            </a:pP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10" dirty="0">
                <a:latin typeface="Calibri"/>
                <a:cs typeface="Calibri"/>
              </a:rPr>
              <a:t>radionuclides used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nuclear </a:t>
            </a:r>
            <a:r>
              <a:rPr sz="2800" spc="-5" dirty="0">
                <a:latin typeface="Calibri"/>
                <a:cs typeface="Calibri"/>
              </a:rPr>
              <a:t>medicine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produced by  </a:t>
            </a:r>
            <a:r>
              <a:rPr sz="2800" spc="-20" dirty="0">
                <a:latin typeface="Calibri"/>
                <a:cs typeface="Calibri"/>
              </a:rPr>
              <a:t>generator </a:t>
            </a:r>
            <a:r>
              <a:rPr sz="2800" spc="-25" dirty="0">
                <a:latin typeface="Calibri"/>
                <a:cs typeface="Calibri"/>
              </a:rPr>
              <a:t>systems </a:t>
            </a:r>
            <a:r>
              <a:rPr sz="2800" spc="-5" dirty="0">
                <a:latin typeface="Calibri"/>
                <a:cs typeface="Calibri"/>
              </a:rPr>
              <a:t>such as the </a:t>
            </a:r>
            <a:r>
              <a:rPr sz="2775" baseline="25525" dirty="0">
                <a:latin typeface="Calibri"/>
                <a:cs typeface="Calibri"/>
              </a:rPr>
              <a:t>99</a:t>
            </a:r>
            <a:r>
              <a:rPr sz="2800" dirty="0">
                <a:latin typeface="Calibri"/>
                <a:cs typeface="Calibri"/>
              </a:rPr>
              <a:t>Mo </a:t>
            </a:r>
            <a:r>
              <a:rPr sz="2800" spc="-10" dirty="0">
                <a:latin typeface="Calibri"/>
                <a:cs typeface="Calibri"/>
              </a:rPr>
              <a:t>production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775" spc="-60" baseline="25525" dirty="0">
                <a:latin typeface="Calibri"/>
                <a:cs typeface="Calibri"/>
              </a:rPr>
              <a:t>99m</a:t>
            </a:r>
            <a:r>
              <a:rPr sz="2800" spc="-40" dirty="0">
                <a:latin typeface="Calibri"/>
                <a:cs typeface="Calibri"/>
              </a:rPr>
              <a:t>Tc,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0" dirty="0">
                <a:latin typeface="Calibri"/>
                <a:cs typeface="Calibri"/>
              </a:rPr>
              <a:t>subsequently </a:t>
            </a:r>
            <a:r>
              <a:rPr sz="2800" spc="-25" dirty="0">
                <a:latin typeface="Calibri"/>
                <a:cs typeface="Calibri"/>
              </a:rPr>
              <a:t>decays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775" spc="-75" baseline="25525" dirty="0">
                <a:latin typeface="Calibri"/>
                <a:cs typeface="Calibri"/>
              </a:rPr>
              <a:t>99</a:t>
            </a:r>
            <a:r>
              <a:rPr sz="2800" spc="-50" dirty="0">
                <a:latin typeface="Calibri"/>
                <a:cs typeface="Calibri"/>
              </a:rPr>
              <a:t>Tc.</a:t>
            </a:r>
            <a:endParaRPr sz="2800">
              <a:latin typeface="Calibri"/>
              <a:cs typeface="Calibri"/>
            </a:endParaRPr>
          </a:p>
          <a:p>
            <a:pPr marL="266700" marR="3048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67335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half-life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parent </a:t>
            </a:r>
            <a:r>
              <a:rPr sz="2800" spc="-10" dirty="0">
                <a:latin typeface="Calibri"/>
                <a:cs typeface="Calibri"/>
              </a:rPr>
              <a:t>(2.7 </a:t>
            </a:r>
            <a:r>
              <a:rPr sz="2800" spc="-5" dirty="0">
                <a:latin typeface="Calibri"/>
                <a:cs typeface="Calibri"/>
              </a:rPr>
              <a:t>d) is </a:t>
            </a:r>
            <a:r>
              <a:rPr sz="2800" spc="-15" dirty="0">
                <a:latin typeface="Calibri"/>
                <a:cs typeface="Calibri"/>
              </a:rPr>
              <a:t>adequate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transport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35" dirty="0">
                <a:latin typeface="Calibri"/>
                <a:cs typeface="Calibri"/>
              </a:rPr>
              <a:t>delivery,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5" dirty="0">
                <a:latin typeface="Calibri"/>
                <a:cs typeface="Calibri"/>
              </a:rPr>
              <a:t>daughter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suitable </a:t>
            </a:r>
            <a:r>
              <a:rPr sz="2800" spc="-15" dirty="0">
                <a:latin typeface="Calibri"/>
                <a:cs typeface="Calibri"/>
              </a:rPr>
              <a:t>half-life </a:t>
            </a:r>
            <a:r>
              <a:rPr sz="2800" spc="-5" dirty="0">
                <a:latin typeface="Calibri"/>
                <a:cs typeface="Calibri"/>
              </a:rPr>
              <a:t>(6 h)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patient  </a:t>
            </a:r>
            <a:r>
              <a:rPr sz="2800" spc="-20" dirty="0">
                <a:latin typeface="Calibri"/>
                <a:cs typeface="Calibri"/>
              </a:rPr>
              <a:t>investigations.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08" y="295478"/>
            <a:ext cx="114865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31520" algn="ctr">
              <a:lnSpc>
                <a:spcPts val="4560"/>
              </a:lnSpc>
              <a:spcBef>
                <a:spcPts val="95"/>
              </a:spcBef>
            </a:pPr>
            <a:r>
              <a:rPr sz="4000" spc="-100" dirty="0"/>
              <a:t>SEPARATION </a:t>
            </a:r>
            <a:r>
              <a:rPr sz="4000" spc="-25" dirty="0"/>
              <a:t>OF </a:t>
            </a:r>
            <a:r>
              <a:rPr sz="4000" spc="-30" dirty="0"/>
              <a:t>THE</a:t>
            </a:r>
            <a:r>
              <a:rPr sz="4000" spc="-135" dirty="0"/>
              <a:t> </a:t>
            </a:r>
            <a:r>
              <a:rPr sz="4000" spc="-90" dirty="0"/>
              <a:t>GENERATOR</a:t>
            </a:r>
            <a:endParaRPr sz="4000"/>
          </a:p>
          <a:p>
            <a:pPr algn="ctr">
              <a:lnSpc>
                <a:spcPts val="4560"/>
              </a:lnSpc>
              <a:tabLst>
                <a:tab pos="3708400" algn="l"/>
                <a:tab pos="11460480" algn="l"/>
              </a:tabLst>
            </a:pP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000" u="heavy" spc="-40" dirty="0">
                <a:uFill>
                  <a:solidFill>
                    <a:srgbClr val="FF0000"/>
                  </a:solidFill>
                </a:uFill>
              </a:rPr>
              <a:t>RADIONUCLIDES	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6139" y="2305253"/>
            <a:ext cx="10297795" cy="32645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92100" marR="233045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92735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25" dirty="0">
                <a:latin typeface="Calibri"/>
                <a:cs typeface="Calibri"/>
              </a:rPr>
              <a:t>generators </a:t>
            </a:r>
            <a:r>
              <a:rPr sz="2800" spc="-5" dirty="0">
                <a:latin typeface="Calibri"/>
                <a:cs typeface="Calibri"/>
              </a:rPr>
              <a:t>in nuclear medicine use ion </a:t>
            </a:r>
            <a:r>
              <a:rPr sz="2800" spc="-20" dirty="0">
                <a:latin typeface="Calibri"/>
                <a:cs typeface="Calibri"/>
              </a:rPr>
              <a:t>exchange </a:t>
            </a:r>
            <a:r>
              <a:rPr sz="2800" spc="-10" dirty="0">
                <a:latin typeface="Calibri"/>
                <a:cs typeface="Calibri"/>
              </a:rPr>
              <a:t>columns due 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its </a:t>
            </a:r>
            <a:r>
              <a:rPr sz="2800" spc="-10" dirty="0">
                <a:latin typeface="Calibri"/>
                <a:cs typeface="Calibri"/>
              </a:rPr>
              <a:t>simplicity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handling.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marL="292100" indent="-229235">
              <a:lnSpc>
                <a:spcPct val="100000"/>
              </a:lnSpc>
              <a:buFont typeface="Arial"/>
              <a:buChar char="•"/>
              <a:tabLst>
                <a:tab pos="292735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775" spc="-30" baseline="25525" dirty="0">
                <a:latin typeface="Calibri"/>
                <a:cs typeface="Calibri"/>
              </a:rPr>
              <a:t>99</a:t>
            </a:r>
            <a:r>
              <a:rPr sz="2800" spc="-20" dirty="0">
                <a:latin typeface="Calibri"/>
                <a:cs typeface="Calibri"/>
              </a:rPr>
              <a:t>Mo/</a:t>
            </a:r>
            <a:r>
              <a:rPr sz="2775" spc="-30" baseline="25525" dirty="0">
                <a:latin typeface="Calibri"/>
                <a:cs typeface="Calibri"/>
              </a:rPr>
              <a:t>99m</a:t>
            </a:r>
            <a:r>
              <a:rPr sz="2800" spc="-20" dirty="0">
                <a:latin typeface="Calibri"/>
                <a:cs typeface="Calibri"/>
              </a:rPr>
              <a:t>Tc </a:t>
            </a:r>
            <a:r>
              <a:rPr sz="2800" spc="-45" dirty="0">
                <a:latin typeface="Calibri"/>
                <a:cs typeface="Calibri"/>
              </a:rPr>
              <a:t>generator, </a:t>
            </a:r>
            <a:r>
              <a:rPr sz="2775" baseline="25525" dirty="0">
                <a:latin typeface="Calibri"/>
                <a:cs typeface="Calibri"/>
              </a:rPr>
              <a:t>99</a:t>
            </a:r>
            <a:r>
              <a:rPr sz="2800" dirty="0">
                <a:latin typeface="Calibri"/>
                <a:cs typeface="Calibri"/>
              </a:rPr>
              <a:t>Mo </a:t>
            </a:r>
            <a:r>
              <a:rPr sz="2800" spc="-5" dirty="0">
                <a:latin typeface="Calibri"/>
                <a:cs typeface="Calibri"/>
              </a:rPr>
              <a:t>is adsorbed </a:t>
            </a:r>
            <a:r>
              <a:rPr sz="2800" spc="-20" dirty="0">
                <a:latin typeface="Calibri"/>
                <a:cs typeface="Calibri"/>
              </a:rPr>
              <a:t>onto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alumina.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92100" marR="43180" indent="-229235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92735" algn="l"/>
              </a:tabLst>
            </a:pPr>
            <a:r>
              <a:rPr sz="2800" spc="-10" dirty="0">
                <a:latin typeface="Calibri"/>
                <a:cs typeface="Calibri"/>
              </a:rPr>
              <a:t>Eluting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immobilized </a:t>
            </a:r>
            <a:r>
              <a:rPr sz="2775" baseline="25525" dirty="0">
                <a:latin typeface="Calibri"/>
                <a:cs typeface="Calibri"/>
              </a:rPr>
              <a:t>99</a:t>
            </a:r>
            <a:r>
              <a:rPr sz="2800" dirty="0">
                <a:latin typeface="Calibri"/>
                <a:cs typeface="Calibri"/>
              </a:rPr>
              <a:t>Mo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0" dirty="0">
                <a:latin typeface="Calibri"/>
                <a:cs typeface="Calibri"/>
              </a:rPr>
              <a:t>column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physiological </a:t>
            </a:r>
            <a:r>
              <a:rPr sz="2800" spc="-10" dirty="0">
                <a:latin typeface="Calibri"/>
                <a:cs typeface="Calibri"/>
              </a:rPr>
              <a:t>saline  elutes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soluble </a:t>
            </a:r>
            <a:r>
              <a:rPr sz="2775" spc="-67" baseline="25525" dirty="0">
                <a:latin typeface="Calibri"/>
                <a:cs typeface="Calibri"/>
              </a:rPr>
              <a:t>99m</a:t>
            </a:r>
            <a:r>
              <a:rPr sz="2800" spc="-45" dirty="0">
                <a:latin typeface="Calibri"/>
                <a:cs typeface="Calibri"/>
              </a:rPr>
              <a:t>Tc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35" dirty="0">
                <a:latin typeface="Calibri"/>
                <a:cs typeface="Calibri"/>
              </a:rPr>
              <a:t>few </a:t>
            </a:r>
            <a:r>
              <a:rPr sz="2800" spc="-10" dirty="0">
                <a:latin typeface="Calibri"/>
                <a:cs typeface="Calibri"/>
              </a:rPr>
              <a:t>millilitres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liquid.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08" y="534669"/>
            <a:ext cx="860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GENERATORS </a:t>
            </a:r>
            <a:r>
              <a:rPr sz="4000" spc="-30" dirty="0"/>
              <a:t>USED </a:t>
            </a:r>
            <a:r>
              <a:rPr sz="4000" spc="-5" dirty="0"/>
              <a:t>IN </a:t>
            </a:r>
            <a:r>
              <a:rPr sz="4000" spc="-40" dirty="0"/>
              <a:t>NUCLEAR</a:t>
            </a:r>
            <a:r>
              <a:rPr sz="4000" spc="-254" dirty="0"/>
              <a:t> </a:t>
            </a:r>
            <a:r>
              <a:rPr sz="4000" spc="-35" dirty="0"/>
              <a:t>MEDICINE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209800" y="1598676"/>
            <a:ext cx="7385304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99136"/>
            <a:ext cx="8380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ELUTION </a:t>
            </a:r>
            <a:r>
              <a:rPr sz="4000" spc="-25" dirty="0"/>
              <a:t>OF </a:t>
            </a:r>
            <a:r>
              <a:rPr sz="4000" spc="-5" dirty="0"/>
              <a:t>A </a:t>
            </a:r>
            <a:r>
              <a:rPr sz="4000" spc="-50" dirty="0"/>
              <a:t>99MO/99MTC</a:t>
            </a:r>
            <a:r>
              <a:rPr sz="4000" spc="-285" dirty="0"/>
              <a:t> </a:t>
            </a:r>
            <a:r>
              <a:rPr sz="4000" spc="-90" dirty="0"/>
              <a:t>GENERATOR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84219" y="1592764"/>
            <a:ext cx="5585123" cy="379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0854" y="5416397"/>
            <a:ext cx="7237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Tc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eluted 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daily,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rising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again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 activity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elutions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Mo-Tc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reaction.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1187958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6373774"/>
            <a:ext cx="25723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Nuclear Medicine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110" y="647776"/>
            <a:ext cx="10072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GENERATORS </a:t>
            </a:r>
            <a:r>
              <a:rPr sz="4000" spc="-25" dirty="0"/>
              <a:t>OF </a:t>
            </a:r>
            <a:r>
              <a:rPr sz="4000" spc="-40" dirty="0"/>
              <a:t>INTEREST </a:t>
            </a:r>
            <a:r>
              <a:rPr sz="4000" spc="-5" dirty="0"/>
              <a:t>IN </a:t>
            </a:r>
            <a:r>
              <a:rPr sz="4000" spc="-45" dirty="0"/>
              <a:t>NUCLEAR</a:t>
            </a:r>
            <a:r>
              <a:rPr sz="4000" spc="-275" dirty="0"/>
              <a:t> </a:t>
            </a:r>
            <a:r>
              <a:rPr sz="4000" spc="-35" dirty="0"/>
              <a:t>MEDICINE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60498" y="1870328"/>
            <a:ext cx="2149475" cy="345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Generators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99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99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68Ge-68Ga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90Sr-90Y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81Rb-81mKr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82Sr-82Rb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225Ac-213Bi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229" y="1878329"/>
            <a:ext cx="793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704" y="2545528"/>
            <a:ext cx="3749675" cy="268986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General </a:t>
            </a:r>
            <a:r>
              <a:rPr sz="2600" dirty="0">
                <a:latin typeface="Calibri"/>
                <a:cs typeface="Calibri"/>
              </a:rPr>
              <a:t>Nuclear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Medicine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Peptide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labelling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β </a:t>
            </a:r>
            <a:r>
              <a:rPr sz="2600" spc="-10" dirty="0">
                <a:latin typeface="Calibri"/>
                <a:cs typeface="Calibri"/>
              </a:rPr>
              <a:t>therapy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Ventilation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studies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Cardiac </a:t>
            </a:r>
            <a:r>
              <a:rPr sz="2600" spc="-5" dirty="0">
                <a:latin typeface="Calibri"/>
                <a:cs typeface="Calibri"/>
              </a:rPr>
              <a:t>PET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α</a:t>
            </a:r>
            <a:r>
              <a:rPr sz="2600" spc="-10" dirty="0">
                <a:latin typeface="Calibri"/>
                <a:cs typeface="Calibri"/>
              </a:rPr>
              <a:t> therapy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908" y="2784348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8720" y="3223260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8908" y="3642359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908" y="4175759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8720" y="4613147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8908" y="5032247"/>
            <a:ext cx="1221740" cy="76200"/>
          </a:xfrm>
          <a:custGeom>
            <a:avLst/>
            <a:gdLst/>
            <a:ahLst/>
            <a:cxnLst/>
            <a:rect l="l" t="t" r="r" b="b"/>
            <a:pathLst>
              <a:path w="1221739" h="76200">
                <a:moveTo>
                  <a:pt x="1145031" y="0"/>
                </a:moveTo>
                <a:lnTo>
                  <a:pt x="1145031" y="76200"/>
                </a:lnTo>
                <a:lnTo>
                  <a:pt x="1208531" y="44450"/>
                </a:lnTo>
                <a:lnTo>
                  <a:pt x="1157731" y="44450"/>
                </a:lnTo>
                <a:lnTo>
                  <a:pt x="1157731" y="31750"/>
                </a:lnTo>
                <a:lnTo>
                  <a:pt x="1208531" y="31750"/>
                </a:lnTo>
                <a:lnTo>
                  <a:pt x="1145031" y="0"/>
                </a:lnTo>
                <a:close/>
              </a:path>
              <a:path w="1221739" h="76200">
                <a:moveTo>
                  <a:pt x="114503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5031" y="44450"/>
                </a:lnTo>
                <a:lnTo>
                  <a:pt x="1145031" y="31750"/>
                </a:lnTo>
                <a:close/>
              </a:path>
              <a:path w="1221739" h="76200">
                <a:moveTo>
                  <a:pt x="1208531" y="31750"/>
                </a:moveTo>
                <a:lnTo>
                  <a:pt x="1157731" y="31750"/>
                </a:lnTo>
                <a:lnTo>
                  <a:pt x="1157731" y="44450"/>
                </a:lnTo>
                <a:lnTo>
                  <a:pt x="1208531" y="44450"/>
                </a:lnTo>
                <a:lnTo>
                  <a:pt x="1221231" y="38100"/>
                </a:lnTo>
                <a:lnTo>
                  <a:pt x="1208531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75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RADIOPHARMACY: </a:t>
            </a:r>
            <a:r>
              <a:rPr spc="-35" dirty="0"/>
              <a:t>BASIC</a:t>
            </a:r>
            <a:r>
              <a:rPr spc="-155" dirty="0"/>
              <a:t> </a:t>
            </a:r>
            <a:r>
              <a:rPr spc="-50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27223"/>
            <a:ext cx="1055878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226435" algn="l"/>
                <a:tab pos="3565525" algn="l"/>
              </a:tabLst>
            </a:pPr>
            <a:r>
              <a:rPr sz="2800" spc="-10" dirty="0">
                <a:latin typeface="Calibri"/>
                <a:cs typeface="Calibri"/>
              </a:rPr>
              <a:t>Radiopharmaceutical	</a:t>
            </a:r>
            <a:r>
              <a:rPr sz="2800" spc="-5" dirty="0">
                <a:latin typeface="Calibri"/>
                <a:cs typeface="Calibri"/>
              </a:rPr>
              <a:t>=	Pharmaceutical +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Radionuclide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Pharmaceutical: </a:t>
            </a:r>
            <a:r>
              <a:rPr sz="2800" spc="-10" dirty="0">
                <a:latin typeface="Calibri"/>
                <a:cs typeface="Calibri"/>
              </a:rPr>
              <a:t>Defines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metabolic characteristics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compound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Radionuclide: It is the </a:t>
            </a:r>
            <a:r>
              <a:rPr sz="2800" spc="-10" dirty="0">
                <a:latin typeface="Calibri"/>
                <a:cs typeface="Calibri"/>
              </a:rPr>
              <a:t>traceable part, </a:t>
            </a:r>
            <a:r>
              <a:rPr sz="2800" spc="-5" dirty="0">
                <a:latin typeface="Calibri"/>
                <a:cs typeface="Calibri"/>
              </a:rPr>
              <a:t>the label of the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4284" y="5569292"/>
            <a:ext cx="805363" cy="1076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27595" y="4138421"/>
            <a:ext cx="184531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544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Examples</a:t>
            </a:r>
            <a:r>
              <a:rPr sz="2000" spc="-5" dirty="0">
                <a:latin typeface="Calibri"/>
                <a:cs typeface="Calibri"/>
              </a:rPr>
              <a:t>: 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1I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tat</a:t>
            </a:r>
            <a:r>
              <a:rPr sz="2000" spc="-5" dirty="0">
                <a:latin typeface="Calibri"/>
                <a:cs typeface="Calibri"/>
              </a:rPr>
              <a:t>oc  </a:t>
            </a:r>
            <a:r>
              <a:rPr sz="2000" spc="-20" dirty="0">
                <a:latin typeface="Calibri"/>
                <a:cs typeface="Calibri"/>
              </a:rPr>
              <a:t>99mTc-MIBI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90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Ibr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tumo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33229" y="4409059"/>
            <a:ext cx="11785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188Re-HR3</a:t>
            </a:r>
            <a:endParaRPr sz="20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131</a:t>
            </a:r>
            <a:r>
              <a:rPr sz="2000" spc="-5" dirty="0">
                <a:latin typeface="Calibri"/>
                <a:cs typeface="Calibri"/>
              </a:rPr>
              <a:t>I-</a:t>
            </a:r>
            <a:r>
              <a:rPr sz="2000" dirty="0">
                <a:latin typeface="Calibri"/>
                <a:cs typeface="Calibri"/>
              </a:rPr>
              <a:t>MIBG  FDG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620" y="4392167"/>
            <a:ext cx="516578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1382" y="404477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Car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4195" y="4042029"/>
            <a:ext cx="1225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Rad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onuc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0336" y="4041140"/>
            <a:ext cx="198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Radiopharmaceutical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7951" y="5391708"/>
            <a:ext cx="1179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99m</a:t>
            </a: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4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939" y="5391708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99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7629" y="5383174"/>
            <a:ext cx="50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4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0636" y="647776"/>
            <a:ext cx="6583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GENERATOR </a:t>
            </a:r>
            <a:r>
              <a:rPr sz="4000" spc="-40" dirty="0"/>
              <a:t>ELUTIONS</a:t>
            </a:r>
            <a:r>
              <a:rPr sz="4000" spc="-150" dirty="0"/>
              <a:t> </a:t>
            </a:r>
            <a:r>
              <a:rPr sz="4000" spc="-45" dirty="0"/>
              <a:t>RECORDS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086101"/>
            <a:ext cx="440182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0" dirty="0">
                <a:latin typeface="Calibri Light"/>
                <a:cs typeface="Calibri Light"/>
              </a:rPr>
              <a:t>The </a:t>
            </a:r>
            <a:r>
              <a:rPr sz="2000" b="0" spc="-10" dirty="0">
                <a:latin typeface="Calibri Light"/>
                <a:cs typeface="Calibri Light"/>
              </a:rPr>
              <a:t>following records </a:t>
            </a:r>
            <a:r>
              <a:rPr sz="2000" b="0" dirty="0">
                <a:latin typeface="Calibri Light"/>
                <a:cs typeface="Calibri Light"/>
              </a:rPr>
              <a:t>should be </a:t>
            </a:r>
            <a:r>
              <a:rPr sz="2000" b="0" spc="-20" dirty="0">
                <a:latin typeface="Calibri Light"/>
                <a:cs typeface="Calibri Light"/>
              </a:rPr>
              <a:t>kept for</a:t>
            </a:r>
            <a:r>
              <a:rPr sz="2000" b="0" spc="-13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all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b="0" spc="-10" dirty="0">
                <a:latin typeface="Calibri Light"/>
                <a:cs typeface="Calibri Light"/>
              </a:rPr>
              <a:t>generator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elutions: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 Light"/>
                <a:cs typeface="Calibri Light"/>
              </a:rPr>
              <a:t>Time of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elution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Volume </a:t>
            </a:r>
            <a:r>
              <a:rPr sz="2000" b="0" spc="-5" dirty="0">
                <a:latin typeface="Calibri Light"/>
                <a:cs typeface="Calibri Light"/>
              </a:rPr>
              <a:t>of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eluate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Technetium-99m</a:t>
            </a:r>
            <a:r>
              <a:rPr sz="2000" b="0" spc="-114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activity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dirty="0">
                <a:latin typeface="Calibri Light"/>
                <a:cs typeface="Calibri Light"/>
              </a:rPr>
              <a:t>Molybdenum-99</a:t>
            </a:r>
            <a:r>
              <a:rPr sz="2000" b="0" spc="-1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activity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 Light"/>
                <a:cs typeface="Calibri Light"/>
              </a:rPr>
              <a:t>Radionuclidic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purity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4635" y="1600044"/>
            <a:ext cx="2354662" cy="345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28609" y="5429199"/>
            <a:ext cx="164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Moly </a:t>
            </a:r>
            <a:r>
              <a:rPr sz="1800" spc="-10" dirty="0">
                <a:latin typeface="Calibri"/>
                <a:cs typeface="Calibri"/>
              </a:rPr>
              <a:t>assay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shield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674" y="647776"/>
            <a:ext cx="1018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RADIOPHARMACEUTICAL </a:t>
            </a:r>
            <a:r>
              <a:rPr sz="4000" spc="-90" dirty="0"/>
              <a:t>PREPARATIONS </a:t>
            </a:r>
            <a:r>
              <a:rPr sz="4000" spc="-50" dirty="0"/>
              <a:t>RECORDS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580631" y="2077211"/>
            <a:ext cx="3221735" cy="3572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086101"/>
            <a:ext cx="8315325" cy="402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latin typeface="Calibri Light"/>
                <a:cs typeface="Calibri Light"/>
              </a:rPr>
              <a:t>Records </a:t>
            </a:r>
            <a:r>
              <a:rPr sz="2000" b="0" spc="-5" dirty="0">
                <a:latin typeface="Calibri Light"/>
                <a:cs typeface="Calibri Light"/>
              </a:rPr>
              <a:t>of </a:t>
            </a:r>
            <a:r>
              <a:rPr sz="2000" b="0" dirty="0">
                <a:latin typeface="Calibri Light"/>
                <a:cs typeface="Calibri Light"/>
              </a:rPr>
              <a:t>each </a:t>
            </a:r>
            <a:r>
              <a:rPr sz="2000" b="0" spc="-10" dirty="0">
                <a:latin typeface="Calibri Light"/>
                <a:cs typeface="Calibri Light"/>
              </a:rPr>
              <a:t>preparation </a:t>
            </a:r>
            <a:r>
              <a:rPr sz="2000" b="0" dirty="0">
                <a:latin typeface="Calibri Light"/>
                <a:cs typeface="Calibri Light"/>
              </a:rPr>
              <a:t>should include</a:t>
            </a:r>
            <a:r>
              <a:rPr sz="2000" b="0" spc="-1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the: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dirty="0">
                <a:latin typeface="Calibri Light"/>
                <a:cs typeface="Calibri Light"/>
              </a:rPr>
              <a:t>Name </a:t>
            </a:r>
            <a:r>
              <a:rPr sz="2000" b="0" spc="-5" dirty="0">
                <a:latin typeface="Calibri Light"/>
                <a:cs typeface="Calibri Light"/>
              </a:rPr>
              <a:t>of </a:t>
            </a:r>
            <a:r>
              <a:rPr sz="2000" b="0" dirty="0">
                <a:latin typeface="Calibri Light"/>
                <a:cs typeface="Calibri Light"/>
              </a:rPr>
              <a:t>the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radiopharmaceutical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 Light"/>
                <a:cs typeface="Calibri Light"/>
              </a:rPr>
              <a:t>Cold </a:t>
            </a:r>
            <a:r>
              <a:rPr sz="2000" b="0" dirty="0">
                <a:latin typeface="Calibri Light"/>
                <a:cs typeface="Calibri Light"/>
              </a:rPr>
              <a:t>kit </a:t>
            </a:r>
            <a:r>
              <a:rPr sz="2000" b="0" spc="-10" dirty="0">
                <a:latin typeface="Calibri Light"/>
                <a:cs typeface="Calibri Light"/>
              </a:rPr>
              <a:t>batch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number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Date </a:t>
            </a:r>
            <a:r>
              <a:rPr sz="2000" b="0" dirty="0">
                <a:latin typeface="Calibri Light"/>
                <a:cs typeface="Calibri Light"/>
              </a:rPr>
              <a:t>of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manufacture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Batch </a:t>
            </a:r>
            <a:r>
              <a:rPr sz="2000" b="0" dirty="0">
                <a:latin typeface="Calibri Light"/>
                <a:cs typeface="Calibri Light"/>
              </a:rPr>
              <a:t>number </a:t>
            </a:r>
            <a:r>
              <a:rPr sz="2000" b="0" spc="-5" dirty="0">
                <a:latin typeface="Calibri Light"/>
                <a:cs typeface="Calibri Light"/>
              </a:rPr>
              <a:t>of </a:t>
            </a:r>
            <a:r>
              <a:rPr sz="2000" b="0" dirty="0">
                <a:latin typeface="Calibri Light"/>
                <a:cs typeface="Calibri Light"/>
              </a:rPr>
              <a:t>final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product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 Light"/>
                <a:cs typeface="Calibri Light"/>
              </a:rPr>
              <a:t>Radiochemical </a:t>
            </a:r>
            <a:r>
              <a:rPr sz="2000" b="0" dirty="0">
                <a:latin typeface="Calibri Light"/>
                <a:cs typeface="Calibri Light"/>
              </a:rPr>
              <a:t>purity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results</a:t>
            </a:r>
            <a:endParaRPr sz="200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5" dirty="0">
                <a:latin typeface="Calibri Light"/>
                <a:cs typeface="Calibri Light"/>
              </a:rPr>
              <a:t>Expiry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date</a:t>
            </a:r>
            <a:endParaRPr sz="20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sz="1800" spc="-10" dirty="0">
                <a:latin typeface="Calibri"/>
                <a:cs typeface="Calibri"/>
              </a:rPr>
              <a:t>Registering cold </a:t>
            </a:r>
            <a:r>
              <a:rPr sz="1800" spc="-5" dirty="0">
                <a:latin typeface="Calibri"/>
                <a:cs typeface="Calibri"/>
              </a:rPr>
              <a:t>kit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401" y="647776"/>
            <a:ext cx="7300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QC OF </a:t>
            </a:r>
            <a:r>
              <a:rPr sz="4000" spc="-55" dirty="0"/>
              <a:t>TC</a:t>
            </a:r>
            <a:r>
              <a:rPr sz="4000" spc="-225" dirty="0"/>
              <a:t> </a:t>
            </a:r>
            <a:r>
              <a:rPr sz="4000" spc="-40" dirty="0"/>
              <a:t>RADIOPHARMACEUTICALS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194" y="1576781"/>
            <a:ext cx="4605020" cy="3535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45" dirty="0">
                <a:latin typeface="Calibri"/>
                <a:cs typeface="Calibri"/>
              </a:rPr>
              <a:t>99mTc </a:t>
            </a:r>
            <a:r>
              <a:rPr sz="2400" spc="-5" dirty="0">
                <a:latin typeface="Calibri"/>
                <a:cs typeface="Calibri"/>
              </a:rPr>
              <a:t>radiopharmaceuticals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two strip testing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procedure.</a:t>
            </a:r>
            <a:endParaRPr sz="2400">
              <a:latin typeface="Calibri"/>
              <a:cs typeface="Calibri"/>
            </a:endParaRPr>
          </a:p>
          <a:p>
            <a:pPr marL="12700" marR="85090" indent="68580">
              <a:lnSpc>
                <a:spcPts val="2590"/>
              </a:lnSpc>
              <a:spcBef>
                <a:spcPts val="1050"/>
              </a:spcBef>
            </a:pPr>
            <a:r>
              <a:rPr sz="2400" spc="-3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least </a:t>
            </a:r>
            <a:r>
              <a:rPr sz="2400" spc="-10" dirty="0">
                <a:latin typeface="Calibri"/>
                <a:cs typeface="Calibri"/>
              </a:rPr>
              <a:t>three radiochemical </a:t>
            </a:r>
            <a:r>
              <a:rPr sz="2400" spc="-5" dirty="0">
                <a:latin typeface="Calibri"/>
                <a:cs typeface="Calibri"/>
              </a:rPr>
              <a:t>species 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typically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present:</a:t>
            </a:r>
            <a:endParaRPr sz="2400">
              <a:latin typeface="Calibri"/>
              <a:cs typeface="Calibri"/>
            </a:endParaRPr>
          </a:p>
          <a:p>
            <a:pPr marL="409575" indent="-397510">
              <a:lnSpc>
                <a:spcPts val="2735"/>
              </a:lnSpc>
              <a:spcBef>
                <a:spcPts val="670"/>
              </a:spcBef>
              <a:buAutoNum type="alphaLcParenBoth"/>
              <a:tabLst>
                <a:tab pos="410209" algn="l"/>
              </a:tabLst>
            </a:pPr>
            <a:r>
              <a:rPr sz="2400" spc="-5" dirty="0">
                <a:latin typeface="Calibri"/>
                <a:cs typeface="Calibri"/>
              </a:rPr>
              <a:t>The primary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99mTc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radiopharmaceutical;</a:t>
            </a:r>
            <a:endParaRPr sz="2400">
              <a:latin typeface="Calibri"/>
              <a:cs typeface="Calibri"/>
            </a:endParaRPr>
          </a:p>
          <a:p>
            <a:pPr marL="425450" indent="-412750">
              <a:lnSpc>
                <a:spcPct val="100000"/>
              </a:lnSpc>
              <a:spcBef>
                <a:spcPts val="710"/>
              </a:spcBef>
              <a:buAutoNum type="alphaLcParenBoth" startAt="2"/>
              <a:tabLst>
                <a:tab pos="425450" algn="l"/>
              </a:tabLst>
            </a:pPr>
            <a:r>
              <a:rPr sz="2400" spc="-10" dirty="0">
                <a:latin typeface="Calibri"/>
                <a:cs typeface="Calibri"/>
              </a:rPr>
              <a:t>Free pertechnetate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99mTcO4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  <a:buAutoNum type="alphaLcParenBoth" startAt="2"/>
              <a:tabLst>
                <a:tab pos="393700" algn="l"/>
              </a:tabLst>
            </a:pPr>
            <a:r>
              <a:rPr sz="2400" spc="-15" dirty="0">
                <a:latin typeface="Calibri"/>
                <a:cs typeface="Calibri"/>
              </a:rPr>
              <a:t>Hydrolysed </a:t>
            </a:r>
            <a:r>
              <a:rPr sz="2400" spc="-5" dirty="0">
                <a:latin typeface="Calibri"/>
                <a:cs typeface="Calibri"/>
              </a:rPr>
              <a:t>reduced </a:t>
            </a:r>
            <a:r>
              <a:rPr sz="2400" dirty="0">
                <a:latin typeface="Calibri"/>
                <a:cs typeface="Calibri"/>
              </a:rPr>
              <a:t>and insoluble  </a:t>
            </a:r>
            <a:r>
              <a:rPr sz="2400" spc="-30" dirty="0">
                <a:latin typeface="Calibri"/>
                <a:cs typeface="Calibri"/>
              </a:rPr>
              <a:t>99mTcO2.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2209800"/>
            <a:ext cx="3200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08" y="373761"/>
            <a:ext cx="1148651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0785" marR="1348105" indent="774065">
              <a:lnSpc>
                <a:spcPts val="3020"/>
              </a:lnSpc>
              <a:spcBef>
                <a:spcPts val="480"/>
              </a:spcBef>
            </a:pPr>
            <a:r>
              <a:rPr sz="2800" spc="-30" dirty="0"/>
              <a:t>EXAMPLES </a:t>
            </a:r>
            <a:r>
              <a:rPr sz="2800" spc="-15" dirty="0"/>
              <a:t>OF </a:t>
            </a:r>
            <a:r>
              <a:rPr sz="2800" spc="-20" dirty="0"/>
              <a:t>ITLC </a:t>
            </a:r>
            <a:r>
              <a:rPr sz="2800" spc="-65" dirty="0"/>
              <a:t>SEPARATION </a:t>
            </a:r>
            <a:r>
              <a:rPr sz="2800" spc="-15" dirty="0"/>
              <a:t>OF </a:t>
            </a:r>
            <a:r>
              <a:rPr sz="2800" spc="-25" dirty="0"/>
              <a:t>RADIOCHEMICAL  SPECIES FOR </a:t>
            </a:r>
            <a:r>
              <a:rPr sz="2800" spc="-70" dirty="0"/>
              <a:t>99mTc </a:t>
            </a:r>
            <a:r>
              <a:rPr sz="2800" spc="-30" dirty="0"/>
              <a:t>RADIOPHARMACEUTICALS </a:t>
            </a:r>
            <a:r>
              <a:rPr sz="2800" spc="-15" dirty="0"/>
              <a:t>USING</a:t>
            </a:r>
            <a:r>
              <a:rPr sz="2800" spc="-155" dirty="0"/>
              <a:t> </a:t>
            </a:r>
            <a:r>
              <a:rPr sz="2800" spc="-40" dirty="0"/>
              <a:t>ACETONE</a:t>
            </a:r>
            <a:endParaRPr sz="2800"/>
          </a:p>
          <a:p>
            <a:pPr marL="12700">
              <a:lnSpc>
                <a:spcPts val="2985"/>
              </a:lnSpc>
              <a:tabLst>
                <a:tab pos="2406015" algn="l"/>
                <a:tab pos="11473180" algn="l"/>
              </a:tabLst>
            </a:pPr>
            <a:r>
              <a:rPr sz="28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2800" u="heavy" spc="-25" dirty="0">
                <a:uFill>
                  <a:solidFill>
                    <a:srgbClr val="FF0000"/>
                  </a:solidFill>
                </a:uFill>
              </a:rPr>
              <a:t>(ORGANIC) </a:t>
            </a:r>
            <a:r>
              <a:rPr sz="2800" u="heavy" spc="-20" dirty="0">
                <a:uFill>
                  <a:solidFill>
                    <a:srgbClr val="FF0000"/>
                  </a:solidFill>
                </a:uFill>
              </a:rPr>
              <a:t>AND SALINE </a:t>
            </a:r>
            <a:r>
              <a:rPr sz="2800" u="heavy" spc="-30" dirty="0">
                <a:uFill>
                  <a:solidFill>
                    <a:srgbClr val="FF0000"/>
                  </a:solidFill>
                </a:uFill>
              </a:rPr>
              <a:t>(AQUEOUS)</a:t>
            </a:r>
            <a:r>
              <a:rPr sz="2800" u="heavy" spc="-2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800" u="heavy" spc="-50" dirty="0">
                <a:uFill>
                  <a:solidFill>
                    <a:srgbClr val="FF0000"/>
                  </a:solidFill>
                </a:uFill>
              </a:rPr>
              <a:t>SOLVENTS	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188501" y="2140511"/>
            <a:ext cx="7837448" cy="3505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33409" y="5962599"/>
            <a:ext cx="1875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TRS </a:t>
            </a:r>
            <a:r>
              <a:rPr sz="1800" dirty="0">
                <a:latin typeface="Calibri"/>
                <a:cs typeface="Calibri"/>
              </a:rPr>
              <a:t>454, </a:t>
            </a:r>
            <a:r>
              <a:rPr sz="1800" spc="-5" dirty="0">
                <a:latin typeface="Calibri"/>
                <a:cs typeface="Calibri"/>
              </a:rPr>
              <a:t>IAEA,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992" y="647776"/>
            <a:ext cx="6971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RADIOPHARMACEUTICALS </a:t>
            </a:r>
            <a:r>
              <a:rPr sz="4000" spc="-25" dirty="0"/>
              <a:t>QC</a:t>
            </a:r>
            <a:r>
              <a:rPr sz="4000" spc="-195" dirty="0"/>
              <a:t> </a:t>
            </a:r>
            <a:r>
              <a:rPr sz="4000" spc="-25" dirty="0"/>
              <a:t>KITS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172199" y="2264609"/>
            <a:ext cx="4035012" cy="3197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9519" y="2426111"/>
            <a:ext cx="3849342" cy="287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08" y="373761"/>
            <a:ext cx="114865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47320" algn="ctr">
              <a:lnSpc>
                <a:spcPts val="4560"/>
              </a:lnSpc>
              <a:spcBef>
                <a:spcPts val="95"/>
              </a:spcBef>
            </a:pPr>
            <a:r>
              <a:rPr sz="4000" spc="-25" dirty="0"/>
              <a:t>KITS AND </a:t>
            </a:r>
            <a:r>
              <a:rPr sz="4000" spc="-45" dirty="0"/>
              <a:t>ACCESSORIES </a:t>
            </a:r>
            <a:r>
              <a:rPr sz="4000" spc="-40" dirty="0"/>
              <a:t>FOR </a:t>
            </a:r>
            <a:r>
              <a:rPr sz="4000" spc="-35" dirty="0"/>
              <a:t>MO </a:t>
            </a:r>
            <a:r>
              <a:rPr sz="4000" spc="-25" dirty="0"/>
              <a:t>AND</a:t>
            </a:r>
            <a:r>
              <a:rPr sz="4000" spc="-350" dirty="0"/>
              <a:t> </a:t>
            </a:r>
            <a:r>
              <a:rPr sz="4000" spc="-20" dirty="0"/>
              <a:t>AL</a:t>
            </a:r>
            <a:endParaRPr sz="4000"/>
          </a:p>
          <a:p>
            <a:pPr algn="ctr">
              <a:lnSpc>
                <a:spcPts val="4560"/>
              </a:lnSpc>
              <a:tabLst>
                <a:tab pos="3966210" algn="l"/>
                <a:tab pos="11460480" algn="l"/>
              </a:tabLst>
            </a:pP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000" u="heavy" spc="-65" dirty="0">
                <a:uFill>
                  <a:solidFill>
                    <a:srgbClr val="FF0000"/>
                  </a:solidFill>
                </a:uFill>
              </a:rPr>
              <a:t>DETEMINATIONS	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569963" y="1828774"/>
            <a:ext cx="3846799" cy="350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2135" y="1758668"/>
            <a:ext cx="3385367" cy="3499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87773" y="6373774"/>
            <a:ext cx="36137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Adapted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from: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Nuclear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Medicine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Physics: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 Handbook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Teachers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Students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460" y="483488"/>
            <a:ext cx="5314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RADIOPHARMACEUTICALS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544192"/>
            <a:ext cx="93960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First </a:t>
            </a:r>
            <a:r>
              <a:rPr sz="1800" b="1" spc="-5" dirty="0">
                <a:latin typeface="Calibri"/>
                <a:cs typeface="Calibri"/>
              </a:rPr>
              <a:t>Generation </a:t>
            </a:r>
            <a:r>
              <a:rPr sz="1800" spc="-5" dirty="0">
                <a:latin typeface="Calibri"/>
                <a:cs typeface="Calibri"/>
              </a:rPr>
              <a:t>(1950-1960): </a:t>
            </a:r>
            <a:r>
              <a:rPr sz="1800" spc="-10" dirty="0">
                <a:latin typeface="Calibri"/>
                <a:cs typeface="Calibri"/>
              </a:rPr>
              <a:t>Inorganic </a:t>
            </a:r>
            <a:r>
              <a:rPr sz="1800" spc="-5" dirty="0">
                <a:latin typeface="Calibri"/>
                <a:cs typeface="Calibri"/>
              </a:rPr>
              <a:t>radionuclides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(eg.NaI)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Second </a:t>
            </a:r>
            <a:r>
              <a:rPr sz="1800" b="1" spc="-15" dirty="0">
                <a:latin typeface="Calibri"/>
                <a:cs typeface="Calibri"/>
              </a:rPr>
              <a:t>generation</a:t>
            </a:r>
            <a:r>
              <a:rPr sz="1800" spc="-15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Radionuclide inside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organic </a:t>
            </a:r>
            <a:r>
              <a:rPr sz="1800" spc="-5" dirty="0">
                <a:latin typeface="Calibri"/>
                <a:cs typeface="Calibri"/>
              </a:rPr>
              <a:t>molecule </a:t>
            </a:r>
            <a:r>
              <a:rPr sz="1800" spc="-15" dirty="0">
                <a:latin typeface="Calibri"/>
                <a:cs typeface="Calibri"/>
              </a:rPr>
              <a:t>(99mTc-MAA, </a:t>
            </a:r>
            <a:r>
              <a:rPr sz="1800" spc="-5" dirty="0">
                <a:latin typeface="Calibri"/>
                <a:cs typeface="Calibri"/>
              </a:rPr>
              <a:t>113mIn-MAFe(OH)3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113mIn-Coloidal,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Third </a:t>
            </a:r>
            <a:r>
              <a:rPr sz="1800" b="1" spc="-10" dirty="0">
                <a:latin typeface="Calibri"/>
                <a:cs typeface="Calibri"/>
              </a:rPr>
              <a:t>Generation</a:t>
            </a:r>
            <a:r>
              <a:rPr sz="1800" spc="-10" dirty="0">
                <a:latin typeface="Calibri"/>
                <a:cs typeface="Calibri"/>
              </a:rPr>
              <a:t>: Structural </a:t>
            </a:r>
            <a:r>
              <a:rPr sz="1800" spc="-5" dirty="0">
                <a:latin typeface="Calibri"/>
                <a:cs typeface="Calibri"/>
              </a:rPr>
              <a:t>unit between carrier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radionuclide </a:t>
            </a:r>
            <a:r>
              <a:rPr sz="1800" dirty="0">
                <a:latin typeface="Calibri"/>
                <a:cs typeface="Calibri"/>
              </a:rPr>
              <a:t>(e,g. </a:t>
            </a:r>
            <a:r>
              <a:rPr sz="1800" spc="-35" dirty="0">
                <a:latin typeface="Calibri"/>
                <a:cs typeface="Calibri"/>
              </a:rPr>
              <a:t>99mTc </a:t>
            </a:r>
            <a:r>
              <a:rPr sz="1800" dirty="0">
                <a:latin typeface="Calibri"/>
                <a:cs typeface="Calibri"/>
              </a:rPr>
              <a:t>MIBI,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99mTc-HMPAO)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Fourth </a:t>
            </a:r>
            <a:r>
              <a:rPr sz="1800" b="1" spc="-10" dirty="0">
                <a:latin typeface="Calibri"/>
                <a:cs typeface="Calibri"/>
              </a:rPr>
              <a:t>Generation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Labeled biomolecules </a:t>
            </a:r>
            <a:r>
              <a:rPr sz="1800" dirty="0">
                <a:latin typeface="Calibri"/>
                <a:cs typeface="Calibri"/>
              </a:rPr>
              <a:t>(e.g.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99mTc-Nimotuzomab)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09" y="1460753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7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3735" y="3547871"/>
            <a:ext cx="2471928" cy="2161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3547871"/>
            <a:ext cx="2549652" cy="2068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9543" y="3314700"/>
            <a:ext cx="4962799" cy="2488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4508" y="5901944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99mTc-HMPAO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7334" y="6037579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e,g. </a:t>
            </a:r>
            <a:r>
              <a:rPr sz="1800" spc="-35" dirty="0">
                <a:latin typeface="Calibri"/>
                <a:cs typeface="Calibri"/>
              </a:rPr>
              <a:t>99mTc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MIBI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1869" y="5950102"/>
            <a:ext cx="2015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99mTc-Nimotuzomab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3255" y="3352800"/>
            <a:ext cx="2877311" cy="251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" y="3336035"/>
            <a:ext cx="3133344" cy="2538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603" y="2334005"/>
            <a:ext cx="36010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0" dirty="0">
                <a:solidFill>
                  <a:srgbClr val="006FC0"/>
                </a:solidFill>
              </a:rPr>
              <a:t>THANK</a:t>
            </a:r>
            <a:r>
              <a:rPr sz="6000" spc="-170" dirty="0">
                <a:solidFill>
                  <a:srgbClr val="006FC0"/>
                </a:solidFill>
              </a:rPr>
              <a:t> </a:t>
            </a:r>
            <a:r>
              <a:rPr sz="6000" spc="-100" dirty="0">
                <a:solidFill>
                  <a:srgbClr val="006FC0"/>
                </a:solidFill>
              </a:rPr>
              <a:t>YOU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75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RADIOPHARMACY: </a:t>
            </a:r>
            <a:r>
              <a:rPr spc="-35" dirty="0"/>
              <a:t>BASIC</a:t>
            </a:r>
            <a:r>
              <a:rPr spc="-155" dirty="0"/>
              <a:t> </a:t>
            </a:r>
            <a:r>
              <a:rPr spc="-50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080" y="1607906"/>
            <a:ext cx="99491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SAME RADIONUCLIDE DIFFERENT </a:t>
            </a:r>
            <a:r>
              <a:rPr sz="1600" b="1" i="1" spc="-25" dirty="0">
                <a:solidFill>
                  <a:srgbClr val="001F5F"/>
                </a:solidFill>
                <a:latin typeface="Calibri"/>
                <a:cs typeface="Calibri"/>
              </a:rPr>
              <a:t>UPTAKE</a:t>
            </a:r>
            <a:r>
              <a:rPr sz="1650" i="1" spc="-2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65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CARRIER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DEFINES THE RADIOPHARMACEUTICASL 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PK &amp;</a:t>
            </a:r>
            <a:r>
              <a:rPr sz="1600" b="1" i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Calibri"/>
                <a:cs typeface="Calibri"/>
              </a:rPr>
              <a:t>BIODISTRIBUTION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704" y="2054351"/>
          <a:ext cx="10598785" cy="474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1085"/>
                <a:gridCol w="3494405"/>
                <a:gridCol w="3503295"/>
              </a:tblGrid>
              <a:tr h="4642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4617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99mTc-MDP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39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99mTc-DMSA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51765" algn="ctr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99mTc-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17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Nimotuzumab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21663" y="2299716"/>
            <a:ext cx="2221991" cy="3386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6176" y="2482595"/>
            <a:ext cx="1988820" cy="3203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1371" y="2482595"/>
            <a:ext cx="2314955" cy="3067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78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BASIC</a:t>
            </a:r>
            <a:r>
              <a:rPr spc="-150" dirty="0"/>
              <a:t> </a:t>
            </a:r>
            <a:r>
              <a:rPr spc="-50" dirty="0"/>
              <a:t>CONCEPTS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4455" y="2300329"/>
          <a:ext cx="8881744" cy="3020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/>
                <a:gridCol w="4429760"/>
                <a:gridCol w="2687320"/>
              </a:tblGrid>
              <a:tr h="294566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Compound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1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Carrier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1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Use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-M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Methylene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diphosphonate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scans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662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-D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2,3-Dimercaptosuccinic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imaging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5160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c-DT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Diethylenetriaminepenta acetic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function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958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-se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ibi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2-Methoxy-2-methylpropyl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isonitrile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Myocardial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perfusion,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-H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Hexamethylpropylene-amine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oxime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perfusion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-HI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-(2,6-dimethylphenol-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Hepatic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function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carbamoylmethyl)-iminodiacetic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92138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26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N,N’-1,2-ethylenediyl-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bis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-L-cysteine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diethylester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2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perfusion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096" y="548081"/>
            <a:ext cx="79667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RADIOPHARMACY: </a:t>
            </a:r>
            <a:r>
              <a:rPr spc="-35" dirty="0"/>
              <a:t>BASIC</a:t>
            </a:r>
            <a:r>
              <a:rPr spc="-145" dirty="0"/>
              <a:t> </a:t>
            </a:r>
            <a:r>
              <a:rPr spc="-50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1500" y="1636217"/>
            <a:ext cx="10091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Desired </a:t>
            </a:r>
            <a:r>
              <a:rPr sz="3200" b="1" spc="-15" dirty="0">
                <a:latin typeface="Calibri"/>
                <a:cs typeface="Calibri"/>
              </a:rPr>
              <a:t>Attributes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Radiopharmaceuticals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NM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imaging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0099" y="2504948"/>
            <a:ext cx="10577195" cy="414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8630" indent="-28765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Radionuclide </a:t>
            </a:r>
            <a:r>
              <a:rPr sz="2000" spc="-15" dirty="0">
                <a:latin typeface="Calibri"/>
                <a:cs typeface="Calibri"/>
              </a:rPr>
              <a:t>decay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gamma </a:t>
            </a:r>
            <a:r>
              <a:rPr sz="2000" spc="-5" dirty="0">
                <a:latin typeface="Calibri"/>
                <a:cs typeface="Calibri"/>
              </a:rPr>
              <a:t>emissions of suitable energy </a:t>
            </a:r>
            <a:r>
              <a:rPr sz="2000" dirty="0">
                <a:latin typeface="Calibri"/>
                <a:cs typeface="Calibri"/>
              </a:rPr>
              <a:t>(100-200 </a:t>
            </a:r>
            <a:r>
              <a:rPr sz="2000" spc="-20" dirty="0">
                <a:latin typeface="Calibri"/>
                <a:cs typeface="Calibri"/>
              </a:rPr>
              <a:t>keV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ideal</a:t>
            </a:r>
            <a:endParaRPr sz="2000"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gamma cameras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about </a:t>
            </a:r>
            <a:r>
              <a:rPr sz="2000" dirty="0">
                <a:latin typeface="Calibri"/>
                <a:cs typeface="Calibri"/>
              </a:rPr>
              <a:t>511 </a:t>
            </a:r>
            <a:r>
              <a:rPr sz="2000" spc="-20" dirty="0">
                <a:latin typeface="Calibri"/>
                <a:cs typeface="Calibri"/>
              </a:rPr>
              <a:t>keV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positron </a:t>
            </a:r>
            <a:r>
              <a:rPr sz="2000" spc="-5" dirty="0">
                <a:latin typeface="Calibri"/>
                <a:cs typeface="Calibri"/>
              </a:rPr>
              <a:t>emission </a:t>
            </a:r>
            <a:r>
              <a:rPr sz="2000" spc="-10" dirty="0">
                <a:latin typeface="Calibri"/>
                <a:cs typeface="Calibri"/>
              </a:rPr>
              <a:t>tomography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[PET])</a:t>
            </a:r>
            <a:endParaRPr sz="2000">
              <a:latin typeface="Calibri"/>
              <a:cs typeface="Calibri"/>
            </a:endParaRPr>
          </a:p>
          <a:p>
            <a:pPr marL="468630" indent="-287655">
              <a:lnSpc>
                <a:spcPct val="100000"/>
              </a:lnSpc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percent likelihood </a:t>
            </a:r>
            <a:r>
              <a:rPr sz="2000" spc="-5" dirty="0">
                <a:latin typeface="Calibri"/>
                <a:cs typeface="Calibri"/>
              </a:rPr>
              <a:t>of emissions per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decay</a:t>
            </a:r>
            <a:endParaRPr sz="2000">
              <a:latin typeface="Calibri"/>
              <a:cs typeface="Calibri"/>
            </a:endParaRPr>
          </a:p>
          <a:p>
            <a:pPr marL="468630" indent="-287655">
              <a:lnSpc>
                <a:spcPct val="100000"/>
              </a:lnSpc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Should not </a:t>
            </a:r>
            <a:r>
              <a:rPr sz="2000" spc="-10" dirty="0">
                <a:latin typeface="Calibri"/>
                <a:cs typeface="Calibri"/>
              </a:rPr>
              <a:t>contain particulate radiation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beta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emissions)</a:t>
            </a:r>
            <a:endParaRPr sz="2000">
              <a:latin typeface="Calibri"/>
              <a:cs typeface="Calibri"/>
            </a:endParaRPr>
          </a:p>
          <a:p>
            <a:pPr marL="468630" marR="690880" indent="-287020">
              <a:lnSpc>
                <a:spcPct val="100000"/>
              </a:lnSpc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effective </a:t>
            </a:r>
            <a:r>
              <a:rPr sz="2000" spc="-10" dirty="0">
                <a:latin typeface="Calibri"/>
                <a:cs typeface="Calibri"/>
              </a:rPr>
              <a:t>half-life </a:t>
            </a:r>
            <a:r>
              <a:rPr sz="2000" spc="-5" dirty="0">
                <a:latin typeface="Calibri"/>
                <a:cs typeface="Calibri"/>
              </a:rPr>
              <a:t>should be </a:t>
            </a:r>
            <a:r>
              <a:rPr sz="2000" dirty="0">
                <a:latin typeface="Calibri"/>
                <a:cs typeface="Calibri"/>
              </a:rPr>
              <a:t>long enough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only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intended application usually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few  </a:t>
            </a:r>
            <a:r>
              <a:rPr sz="2000" spc="-10" dirty="0">
                <a:latin typeface="Calibri"/>
                <a:cs typeface="Calibri"/>
              </a:rPr>
              <a:t>hours</a:t>
            </a:r>
            <a:endParaRPr sz="2000">
              <a:latin typeface="Calibri"/>
              <a:cs typeface="Calibri"/>
            </a:endParaRPr>
          </a:p>
          <a:p>
            <a:pPr marL="468630" marR="432434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Should be </a:t>
            </a:r>
            <a:r>
              <a:rPr sz="2000" i="1" spc="-5" dirty="0">
                <a:latin typeface="Calibri"/>
                <a:cs typeface="Calibri"/>
              </a:rPr>
              <a:t>carrier-free </a:t>
            </a:r>
            <a:r>
              <a:rPr sz="2000" i="1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contaminated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either </a:t>
            </a:r>
            <a:r>
              <a:rPr sz="2000" spc="-10" dirty="0">
                <a:latin typeface="Calibri"/>
                <a:cs typeface="Calibri"/>
              </a:rPr>
              <a:t>stable </a:t>
            </a:r>
            <a:r>
              <a:rPr sz="2000" spc="-5" dirty="0">
                <a:latin typeface="Calibri"/>
                <a:cs typeface="Calibri"/>
              </a:rPr>
              <a:t>radionuclides or other radionuclides 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element)</a:t>
            </a:r>
            <a:endParaRPr sz="2000">
              <a:latin typeface="Calibri"/>
              <a:cs typeface="Calibri"/>
            </a:endParaRPr>
          </a:p>
          <a:p>
            <a:pPr marL="468630" indent="-287655">
              <a:lnSpc>
                <a:spcPct val="100000"/>
              </a:lnSpc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i="1" spc="-5" dirty="0">
                <a:latin typeface="Calibri"/>
                <a:cs typeface="Calibri"/>
              </a:rPr>
              <a:t>specific activity</a:t>
            </a:r>
            <a:r>
              <a:rPr sz="2000" spc="-5" dirty="0">
                <a:latin typeface="Calibri"/>
                <a:cs typeface="Calibri"/>
              </a:rPr>
              <a:t>—that is, radioactivity </a:t>
            </a:r>
            <a:r>
              <a:rPr sz="2000" dirty="0">
                <a:latin typeface="Calibri"/>
                <a:cs typeface="Calibri"/>
              </a:rPr>
              <a:t>per unit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(Technetium-99m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most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closely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matches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these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desirable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features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gamma camera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fluorine-18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PET)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59385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Radiopharmaceuticals </a:t>
            </a:r>
            <a:r>
              <a:rPr sz="2000" b="1" spc="-15" dirty="0">
                <a:latin typeface="Calibri"/>
                <a:cs typeface="Calibri"/>
              </a:rPr>
              <a:t>for </a:t>
            </a:r>
            <a:r>
              <a:rPr sz="2000" b="1" spc="-10" dirty="0">
                <a:latin typeface="Calibri"/>
                <a:cs typeface="Calibri"/>
              </a:rPr>
              <a:t>therapy </a:t>
            </a:r>
            <a:r>
              <a:rPr sz="2000" b="1" dirty="0">
                <a:latin typeface="Calibri"/>
                <a:cs typeface="Calibri"/>
              </a:rPr>
              <a:t>also </a:t>
            </a:r>
            <a:r>
              <a:rPr sz="2000" b="1" spc="-15" dirty="0">
                <a:latin typeface="Calibri"/>
                <a:cs typeface="Calibri"/>
              </a:rPr>
              <a:t>have </a:t>
            </a:r>
            <a:r>
              <a:rPr sz="2000" b="1" spc="-5" dirty="0">
                <a:latin typeface="Calibri"/>
                <a:cs typeface="Calibri"/>
              </a:rPr>
              <a:t>desired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attributes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USE OF </a:t>
            </a:r>
            <a:r>
              <a:rPr spc="-40" dirty="0"/>
              <a:t>RADIONUCLIDES </a:t>
            </a:r>
            <a:r>
              <a:rPr dirty="0"/>
              <a:t>IN </a:t>
            </a:r>
            <a:r>
              <a:rPr spc="-40" dirty="0"/>
              <a:t>NUCLEAR</a:t>
            </a:r>
            <a:r>
              <a:rPr spc="-420" dirty="0"/>
              <a:t> </a:t>
            </a:r>
            <a:r>
              <a:rPr spc="-35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251" y="2953257"/>
            <a:ext cx="1769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RADIONUCLIDES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329" y="3452581"/>
            <a:ext cx="1095627" cy="906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407" y="2723388"/>
            <a:ext cx="323215" cy="2738755"/>
          </a:xfrm>
          <a:custGeom>
            <a:avLst/>
            <a:gdLst/>
            <a:ahLst/>
            <a:cxnLst/>
            <a:rect l="l" t="t" r="r" b="b"/>
            <a:pathLst>
              <a:path w="323214" h="2738754">
                <a:moveTo>
                  <a:pt x="323088" y="2738628"/>
                </a:moveTo>
                <a:lnTo>
                  <a:pt x="260181" y="2736510"/>
                </a:lnTo>
                <a:lnTo>
                  <a:pt x="208835" y="2730738"/>
                </a:lnTo>
                <a:lnTo>
                  <a:pt x="174230" y="2722179"/>
                </a:lnTo>
                <a:lnTo>
                  <a:pt x="161544" y="2711704"/>
                </a:lnTo>
                <a:lnTo>
                  <a:pt x="161544" y="1396238"/>
                </a:lnTo>
                <a:lnTo>
                  <a:pt x="148857" y="1385762"/>
                </a:lnTo>
                <a:lnTo>
                  <a:pt x="114252" y="1377203"/>
                </a:lnTo>
                <a:lnTo>
                  <a:pt x="62906" y="1371431"/>
                </a:lnTo>
                <a:lnTo>
                  <a:pt x="0" y="1369314"/>
                </a:lnTo>
                <a:lnTo>
                  <a:pt x="62906" y="1367196"/>
                </a:lnTo>
                <a:lnTo>
                  <a:pt x="114252" y="1361424"/>
                </a:lnTo>
                <a:lnTo>
                  <a:pt x="148857" y="1352865"/>
                </a:lnTo>
                <a:lnTo>
                  <a:pt x="161544" y="1342389"/>
                </a:lnTo>
                <a:lnTo>
                  <a:pt x="161544" y="26924"/>
                </a:lnTo>
                <a:lnTo>
                  <a:pt x="174247" y="16448"/>
                </a:lnTo>
                <a:lnTo>
                  <a:pt x="208883" y="7889"/>
                </a:lnTo>
                <a:lnTo>
                  <a:pt x="260234" y="2117"/>
                </a:lnTo>
                <a:lnTo>
                  <a:pt x="323088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14852" y="2495524"/>
            <a:ext cx="2766695" cy="2769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Single </a:t>
            </a:r>
            <a:r>
              <a:rPr sz="2000" b="1" spc="-5" dirty="0">
                <a:latin typeface="Calibri"/>
                <a:cs typeface="Calibri"/>
              </a:rPr>
              <a:t>Gamma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emitters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Beta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emitters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Alpha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emitter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Auger</a:t>
            </a:r>
            <a:r>
              <a:rPr sz="2000" b="1" spc="-10" dirty="0">
                <a:latin typeface="Calibri"/>
                <a:cs typeface="Calibri"/>
              </a:rPr>
              <a:t> electron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Positron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emission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Combined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emissions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23203" y="2801111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200"/>
                </a:lnTo>
                <a:lnTo>
                  <a:pt x="811276" y="44450"/>
                </a:lnTo>
                <a:lnTo>
                  <a:pt x="760476" y="44450"/>
                </a:lnTo>
                <a:lnTo>
                  <a:pt x="760476" y="31750"/>
                </a:lnTo>
                <a:lnTo>
                  <a:pt x="811276" y="31750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7776" y="44450"/>
                </a:lnTo>
                <a:lnTo>
                  <a:pt x="747776" y="31750"/>
                </a:lnTo>
                <a:close/>
              </a:path>
              <a:path w="824229" h="76200">
                <a:moveTo>
                  <a:pt x="811276" y="31750"/>
                </a:moveTo>
                <a:lnTo>
                  <a:pt x="760476" y="31750"/>
                </a:lnTo>
                <a:lnTo>
                  <a:pt x="760476" y="44450"/>
                </a:lnTo>
                <a:lnTo>
                  <a:pt x="811276" y="44450"/>
                </a:lnTo>
                <a:lnTo>
                  <a:pt x="823976" y="38100"/>
                </a:lnTo>
                <a:lnTo>
                  <a:pt x="811276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73951" y="1897761"/>
            <a:ext cx="1744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USAGE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7426" y="2502509"/>
            <a:ext cx="4891405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Planar </a:t>
            </a:r>
            <a:r>
              <a:rPr sz="2000" b="1" spc="-20" dirty="0">
                <a:latin typeface="Calibri"/>
                <a:cs typeface="Calibri"/>
              </a:rPr>
              <a:t>scintigraphy, </a:t>
            </a:r>
            <a:r>
              <a:rPr sz="2000" b="1" spc="-35" dirty="0">
                <a:latin typeface="Calibri"/>
                <a:cs typeface="Calibri"/>
              </a:rPr>
              <a:t>SPECT, </a:t>
            </a:r>
            <a:r>
              <a:rPr sz="2000" b="1" dirty="0">
                <a:latin typeface="Calibri"/>
                <a:cs typeface="Calibri"/>
              </a:rPr>
              <a:t>RIA </a:t>
            </a:r>
            <a:r>
              <a:rPr sz="2000" b="1" spc="-10" dirty="0">
                <a:latin typeface="Calibri"/>
                <a:cs typeface="Calibri"/>
              </a:rPr>
              <a:t>(E.G.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99mTc)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Radionuclide </a:t>
            </a:r>
            <a:r>
              <a:rPr sz="2000" b="1" spc="-10" dirty="0">
                <a:latin typeface="Calibri"/>
                <a:cs typeface="Calibri"/>
              </a:rPr>
              <a:t>therapy (E.G.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90y)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Radionuclide </a:t>
            </a:r>
            <a:r>
              <a:rPr sz="2000" b="1" spc="-10" dirty="0">
                <a:latin typeface="Calibri"/>
                <a:cs typeface="Calibri"/>
              </a:rPr>
              <a:t>therapy </a:t>
            </a:r>
            <a:r>
              <a:rPr sz="2000" b="1" dirty="0">
                <a:latin typeface="Calibri"/>
                <a:cs typeface="Calibri"/>
              </a:rPr>
              <a:t>(213Bi,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223Ra)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Radionuclide </a:t>
            </a:r>
            <a:r>
              <a:rPr sz="2000" b="1" spc="-10" dirty="0">
                <a:latin typeface="Calibri"/>
                <a:cs typeface="Calibri"/>
              </a:rPr>
              <a:t>therapy </a:t>
            </a:r>
            <a:r>
              <a:rPr sz="2000" b="1" spc="5" dirty="0">
                <a:latin typeface="Calibri"/>
                <a:cs typeface="Calibri"/>
              </a:rPr>
              <a:t>(e.g.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111In)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Diagnosis </a:t>
            </a:r>
            <a:r>
              <a:rPr sz="2000" b="1" spc="5" dirty="0">
                <a:latin typeface="Calibri"/>
                <a:cs typeface="Calibri"/>
              </a:rPr>
              <a:t>(e.g.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68Ga)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Theranostic </a:t>
            </a:r>
            <a:r>
              <a:rPr sz="2000" b="1" spc="5" dirty="0">
                <a:latin typeface="Calibri"/>
                <a:cs typeface="Calibri"/>
              </a:rPr>
              <a:t>(e.g.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177Lu)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Diagnosis </a:t>
            </a:r>
            <a:r>
              <a:rPr sz="2000" b="1" spc="5" dirty="0">
                <a:latin typeface="Calibri"/>
                <a:cs typeface="Calibri"/>
              </a:rPr>
              <a:t>(e.g.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131I)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7333" y="1885569"/>
            <a:ext cx="1089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1388" y="3253740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200"/>
                </a:lnTo>
                <a:lnTo>
                  <a:pt x="811276" y="44450"/>
                </a:lnTo>
                <a:lnTo>
                  <a:pt x="760476" y="44450"/>
                </a:lnTo>
                <a:lnTo>
                  <a:pt x="760476" y="31750"/>
                </a:lnTo>
                <a:lnTo>
                  <a:pt x="811276" y="31750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7776" y="44450"/>
                </a:lnTo>
                <a:lnTo>
                  <a:pt x="747776" y="31750"/>
                </a:lnTo>
                <a:close/>
              </a:path>
              <a:path w="824229" h="76200">
                <a:moveTo>
                  <a:pt x="811276" y="31750"/>
                </a:moveTo>
                <a:lnTo>
                  <a:pt x="760476" y="31750"/>
                </a:lnTo>
                <a:lnTo>
                  <a:pt x="760476" y="44450"/>
                </a:lnTo>
                <a:lnTo>
                  <a:pt x="811276" y="44450"/>
                </a:lnTo>
                <a:lnTo>
                  <a:pt x="823976" y="38100"/>
                </a:lnTo>
                <a:lnTo>
                  <a:pt x="811276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6628" y="3720084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200"/>
                </a:lnTo>
                <a:lnTo>
                  <a:pt x="811276" y="44450"/>
                </a:lnTo>
                <a:lnTo>
                  <a:pt x="760476" y="44450"/>
                </a:lnTo>
                <a:lnTo>
                  <a:pt x="760476" y="31750"/>
                </a:lnTo>
                <a:lnTo>
                  <a:pt x="811276" y="31750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7776" y="44450"/>
                </a:lnTo>
                <a:lnTo>
                  <a:pt x="747776" y="31750"/>
                </a:lnTo>
                <a:close/>
              </a:path>
              <a:path w="824229" h="76200">
                <a:moveTo>
                  <a:pt x="811276" y="31750"/>
                </a:moveTo>
                <a:lnTo>
                  <a:pt x="760476" y="31750"/>
                </a:lnTo>
                <a:lnTo>
                  <a:pt x="760476" y="44450"/>
                </a:lnTo>
                <a:lnTo>
                  <a:pt x="811276" y="44450"/>
                </a:lnTo>
                <a:lnTo>
                  <a:pt x="823976" y="38100"/>
                </a:lnTo>
                <a:lnTo>
                  <a:pt x="811276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7964" y="4168140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200"/>
                </a:lnTo>
                <a:lnTo>
                  <a:pt x="811276" y="44450"/>
                </a:lnTo>
                <a:lnTo>
                  <a:pt x="760476" y="44450"/>
                </a:lnTo>
                <a:lnTo>
                  <a:pt x="760476" y="31750"/>
                </a:lnTo>
                <a:lnTo>
                  <a:pt x="811276" y="31750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7776" y="44450"/>
                </a:lnTo>
                <a:lnTo>
                  <a:pt x="747776" y="31750"/>
                </a:lnTo>
                <a:close/>
              </a:path>
              <a:path w="824229" h="76200">
                <a:moveTo>
                  <a:pt x="811276" y="31750"/>
                </a:moveTo>
                <a:lnTo>
                  <a:pt x="760476" y="31750"/>
                </a:lnTo>
                <a:lnTo>
                  <a:pt x="760476" y="44450"/>
                </a:lnTo>
                <a:lnTo>
                  <a:pt x="811276" y="44450"/>
                </a:lnTo>
                <a:lnTo>
                  <a:pt x="823976" y="38100"/>
                </a:lnTo>
                <a:lnTo>
                  <a:pt x="811276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4623" y="4620767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199"/>
                </a:lnTo>
                <a:lnTo>
                  <a:pt x="811276" y="44449"/>
                </a:lnTo>
                <a:lnTo>
                  <a:pt x="760476" y="44449"/>
                </a:lnTo>
                <a:lnTo>
                  <a:pt x="760476" y="31749"/>
                </a:lnTo>
                <a:lnTo>
                  <a:pt x="811276" y="31749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747776" y="44449"/>
                </a:lnTo>
                <a:lnTo>
                  <a:pt x="747776" y="31749"/>
                </a:lnTo>
                <a:close/>
              </a:path>
              <a:path w="824229" h="76200">
                <a:moveTo>
                  <a:pt x="811276" y="31749"/>
                </a:moveTo>
                <a:lnTo>
                  <a:pt x="760476" y="31749"/>
                </a:lnTo>
                <a:lnTo>
                  <a:pt x="760476" y="44449"/>
                </a:lnTo>
                <a:lnTo>
                  <a:pt x="811276" y="44449"/>
                </a:lnTo>
                <a:lnTo>
                  <a:pt x="823976" y="38099"/>
                </a:lnTo>
                <a:lnTo>
                  <a:pt x="811276" y="3174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1388" y="5087111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7776" y="0"/>
                </a:moveTo>
                <a:lnTo>
                  <a:pt x="747776" y="76200"/>
                </a:lnTo>
                <a:lnTo>
                  <a:pt x="811276" y="44450"/>
                </a:lnTo>
                <a:lnTo>
                  <a:pt x="760476" y="44450"/>
                </a:lnTo>
                <a:lnTo>
                  <a:pt x="760476" y="31750"/>
                </a:lnTo>
                <a:lnTo>
                  <a:pt x="811276" y="31750"/>
                </a:lnTo>
                <a:lnTo>
                  <a:pt x="747776" y="0"/>
                </a:lnTo>
                <a:close/>
              </a:path>
              <a:path w="824229" h="76200">
                <a:moveTo>
                  <a:pt x="7477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7776" y="44450"/>
                </a:lnTo>
                <a:lnTo>
                  <a:pt x="747776" y="31750"/>
                </a:lnTo>
                <a:close/>
              </a:path>
              <a:path w="824229" h="76200">
                <a:moveTo>
                  <a:pt x="811276" y="31750"/>
                </a:moveTo>
                <a:lnTo>
                  <a:pt x="760476" y="31750"/>
                </a:lnTo>
                <a:lnTo>
                  <a:pt x="760476" y="44450"/>
                </a:lnTo>
                <a:lnTo>
                  <a:pt x="811276" y="44450"/>
                </a:lnTo>
                <a:lnTo>
                  <a:pt x="823976" y="38100"/>
                </a:lnTo>
                <a:lnTo>
                  <a:pt x="811276" y="31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3734" y="5455665"/>
            <a:ext cx="824865" cy="149860"/>
          </a:xfrm>
          <a:custGeom>
            <a:avLst/>
            <a:gdLst/>
            <a:ahLst/>
            <a:cxnLst/>
            <a:rect l="l" t="t" r="r" b="b"/>
            <a:pathLst>
              <a:path w="824865" h="149860">
                <a:moveTo>
                  <a:pt x="748529" y="117866"/>
                </a:moveTo>
                <a:lnTo>
                  <a:pt x="744092" y="149250"/>
                </a:lnTo>
                <a:lnTo>
                  <a:pt x="824864" y="122174"/>
                </a:lnTo>
                <a:lnTo>
                  <a:pt x="821184" y="119634"/>
                </a:lnTo>
                <a:lnTo>
                  <a:pt x="761111" y="119634"/>
                </a:lnTo>
                <a:lnTo>
                  <a:pt x="748529" y="117866"/>
                </a:lnTo>
                <a:close/>
              </a:path>
              <a:path w="824865" h="149860">
                <a:moveTo>
                  <a:pt x="750307" y="105291"/>
                </a:moveTo>
                <a:lnTo>
                  <a:pt x="748529" y="117866"/>
                </a:lnTo>
                <a:lnTo>
                  <a:pt x="761111" y="119634"/>
                </a:lnTo>
                <a:lnTo>
                  <a:pt x="762888" y="107061"/>
                </a:lnTo>
                <a:lnTo>
                  <a:pt x="750307" y="105291"/>
                </a:lnTo>
                <a:close/>
              </a:path>
              <a:path w="824865" h="149860">
                <a:moveTo>
                  <a:pt x="754761" y="73787"/>
                </a:moveTo>
                <a:lnTo>
                  <a:pt x="750307" y="105291"/>
                </a:lnTo>
                <a:lnTo>
                  <a:pt x="762888" y="107061"/>
                </a:lnTo>
                <a:lnTo>
                  <a:pt x="761111" y="119634"/>
                </a:lnTo>
                <a:lnTo>
                  <a:pt x="821184" y="119634"/>
                </a:lnTo>
                <a:lnTo>
                  <a:pt x="754761" y="73787"/>
                </a:lnTo>
                <a:close/>
              </a:path>
              <a:path w="824865" h="149860">
                <a:moveTo>
                  <a:pt x="1777" y="0"/>
                </a:moveTo>
                <a:lnTo>
                  <a:pt x="0" y="12700"/>
                </a:lnTo>
                <a:lnTo>
                  <a:pt x="748529" y="117866"/>
                </a:lnTo>
                <a:lnTo>
                  <a:pt x="750307" y="105291"/>
                </a:lnTo>
                <a:lnTo>
                  <a:pt x="17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USE OF </a:t>
            </a:r>
            <a:r>
              <a:rPr spc="-40" dirty="0"/>
              <a:t>RADIONUCLIDES </a:t>
            </a:r>
            <a:r>
              <a:rPr dirty="0"/>
              <a:t>IN </a:t>
            </a:r>
            <a:r>
              <a:rPr spc="-40" dirty="0"/>
              <a:t>NUCLEAR</a:t>
            </a:r>
            <a:r>
              <a:rPr spc="-420" dirty="0"/>
              <a:t> </a:t>
            </a:r>
            <a:r>
              <a:rPr spc="-35" dirty="0"/>
              <a:t>MEDICINE</a:t>
            </a:r>
          </a:p>
        </p:txBody>
      </p:sp>
      <p:sp>
        <p:nvSpPr>
          <p:cNvPr id="4" name="object 4"/>
          <p:cNvSpPr/>
          <p:nvPr/>
        </p:nvSpPr>
        <p:spPr>
          <a:xfrm>
            <a:off x="5437632" y="2482595"/>
            <a:ext cx="4561332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4300" y="3179775"/>
            <a:ext cx="3582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Physical </a:t>
            </a:r>
            <a:r>
              <a:rPr sz="2400" spc="-5" dirty="0">
                <a:latin typeface="Calibri"/>
                <a:cs typeface="Calibri"/>
              </a:rPr>
              <a:t>properties </a:t>
            </a:r>
            <a:r>
              <a:rPr sz="2400" spc="-10" dirty="0">
                <a:latin typeface="Calibri"/>
                <a:cs typeface="Calibri"/>
              </a:rPr>
              <a:t>of  </a:t>
            </a:r>
            <a:r>
              <a:rPr sz="2400" spc="-5" dirty="0">
                <a:latin typeface="Calibri"/>
                <a:cs typeface="Calibri"/>
              </a:rPr>
              <a:t>radionuclides </a:t>
            </a:r>
            <a:r>
              <a:rPr sz="2400" spc="-10" dirty="0">
                <a:latin typeface="Calibri"/>
                <a:cs typeface="Calibri"/>
              </a:rPr>
              <a:t>define </a:t>
            </a:r>
            <a:r>
              <a:rPr sz="2400" dirty="0">
                <a:latin typeface="Calibri"/>
                <a:cs typeface="Calibri"/>
              </a:rPr>
              <a:t>their  </a:t>
            </a:r>
            <a:r>
              <a:rPr sz="2400" spc="-5" dirty="0">
                <a:latin typeface="Calibri"/>
                <a:cs typeface="Calibri"/>
              </a:rPr>
              <a:t>clinical </a:t>
            </a:r>
            <a:r>
              <a:rPr sz="2400" spc="-10" dirty="0">
                <a:latin typeface="Calibri"/>
                <a:cs typeface="Calibri"/>
              </a:rPr>
              <a:t>usefulness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safety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9071" y="2204974"/>
            <a:ext cx="226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Calibri"/>
                <a:cs typeface="Calibri"/>
              </a:rPr>
              <a:t>RN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7232" y="2000250"/>
            <a:ext cx="4470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ca</a:t>
            </a:r>
            <a:r>
              <a:rPr sz="1400" dirty="0">
                <a:latin typeface="Calibri"/>
                <a:cs typeface="Calibri"/>
              </a:rPr>
              <a:t>y  Mode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5535" y="1959356"/>
            <a:ext cx="12033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Principal </a:t>
            </a:r>
            <a:r>
              <a:rPr sz="1400" spc="-10" dirty="0">
                <a:latin typeface="Calibri"/>
                <a:cs typeface="Calibri"/>
              </a:rPr>
              <a:t>photon  </a:t>
            </a:r>
            <a:r>
              <a:rPr sz="1400" dirty="0">
                <a:latin typeface="Calibri"/>
                <a:cs typeface="Calibri"/>
              </a:rPr>
              <a:t>emissions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8143" y="2098929"/>
            <a:ext cx="143891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1215"/>
              </a:lnSpc>
              <a:spcBef>
                <a:spcPts val="105"/>
              </a:spcBef>
              <a:tabLst>
                <a:tab pos="833119" algn="l"/>
              </a:tabLst>
            </a:pPr>
            <a:r>
              <a:rPr sz="1400" spc="-5" dirty="0">
                <a:latin typeface="Calibri"/>
                <a:cs typeface="Calibri"/>
              </a:rPr>
              <a:t>Half-Life	</a:t>
            </a:r>
            <a:r>
              <a:rPr sz="2100" baseline="37698" dirty="0">
                <a:latin typeface="Calibri"/>
                <a:cs typeface="Calibri"/>
              </a:rPr>
              <a:t>Primary</a:t>
            </a:r>
            <a:endParaRPr sz="2100" baseline="37698">
              <a:latin typeface="Calibri"/>
              <a:cs typeface="Calibri"/>
            </a:endParaRPr>
          </a:p>
          <a:p>
            <a:pPr marR="188595" algn="r">
              <a:lnSpc>
                <a:spcPts val="1215"/>
              </a:lnSpc>
            </a:pP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8394" y="2475738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4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6202" y="1972817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4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2485" y="6483858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47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2485" y="1980438"/>
            <a:ext cx="25400" cy="4513580"/>
          </a:xfrm>
          <a:custGeom>
            <a:avLst/>
            <a:gdLst/>
            <a:ahLst/>
            <a:cxnLst/>
            <a:rect l="l" t="t" r="r" b="b"/>
            <a:pathLst>
              <a:path w="25400" h="4513580">
                <a:moveTo>
                  <a:pt x="0" y="4513084"/>
                </a:moveTo>
                <a:lnTo>
                  <a:pt x="25018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70769" y="1983485"/>
            <a:ext cx="25400" cy="4513580"/>
          </a:xfrm>
          <a:custGeom>
            <a:avLst/>
            <a:gdLst/>
            <a:ahLst/>
            <a:cxnLst/>
            <a:rect l="l" t="t" r="r" b="b"/>
            <a:pathLst>
              <a:path w="25400" h="4513580">
                <a:moveTo>
                  <a:pt x="0" y="4513084"/>
                </a:moveTo>
                <a:lnTo>
                  <a:pt x="25019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37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PRODUCTION </a:t>
            </a:r>
            <a:r>
              <a:rPr spc="-20" dirty="0"/>
              <a:t>OF</a:t>
            </a:r>
            <a:r>
              <a:rPr spc="-204" dirty="0"/>
              <a:t> </a:t>
            </a:r>
            <a:r>
              <a:rPr spc="-40" dirty="0"/>
              <a:t>RADIONUCLIDES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63861" y="1697227"/>
            <a:ext cx="1710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4365" algn="l"/>
              </a:tabLst>
            </a:pPr>
            <a:r>
              <a:rPr sz="2800" b="0" spc="-30" dirty="0">
                <a:latin typeface="Calibri Light"/>
                <a:cs typeface="Calibri Light"/>
              </a:rPr>
              <a:t>for	</a:t>
            </a:r>
            <a:r>
              <a:rPr sz="2800" b="0" spc="-10" dirty="0">
                <a:latin typeface="Calibri Light"/>
                <a:cs typeface="Calibri Light"/>
              </a:rPr>
              <a:t>nuclear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697227"/>
            <a:ext cx="845820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  <a:tab pos="1280795" algn="l"/>
                <a:tab pos="1955800" algn="l"/>
                <a:tab pos="2940685" algn="l"/>
                <a:tab pos="3995420" algn="l"/>
                <a:tab pos="4905375" algn="l"/>
                <a:tab pos="5420360" algn="l"/>
                <a:tab pos="6543675" algn="l"/>
              </a:tabLst>
            </a:pPr>
            <a:r>
              <a:rPr sz="2800" b="0" spc="-10" dirty="0">
                <a:latin typeface="Calibri Light"/>
                <a:cs typeface="Calibri Light"/>
              </a:rPr>
              <a:t>The</a:t>
            </a:r>
            <a:r>
              <a:rPr sz="2800" b="0" spc="-50" dirty="0">
                <a:latin typeface="Calibri Light"/>
                <a:cs typeface="Calibri Light"/>
              </a:rPr>
              <a:t>r</a:t>
            </a:r>
            <a:r>
              <a:rPr sz="2800" b="0" spc="-5" dirty="0">
                <a:latin typeface="Calibri Light"/>
                <a:cs typeface="Calibri Light"/>
              </a:rPr>
              <a:t>e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5" dirty="0">
                <a:latin typeface="Calibri Light"/>
                <a:cs typeface="Calibri Light"/>
              </a:rPr>
              <a:t>a</a:t>
            </a:r>
            <a:r>
              <a:rPr sz="2800" b="0" spc="-45" dirty="0">
                <a:latin typeface="Calibri Light"/>
                <a:cs typeface="Calibri Light"/>
              </a:rPr>
              <a:t>r</a:t>
            </a:r>
            <a:r>
              <a:rPr sz="2800" b="0" spc="-5" dirty="0">
                <a:latin typeface="Calibri Light"/>
                <a:cs typeface="Calibri Light"/>
              </a:rPr>
              <a:t>e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5" dirty="0">
                <a:latin typeface="Calibri Light"/>
                <a:cs typeface="Calibri Light"/>
              </a:rPr>
              <a:t>th</a:t>
            </a:r>
            <a:r>
              <a:rPr sz="2800" b="0" spc="-45" dirty="0">
                <a:latin typeface="Calibri Light"/>
                <a:cs typeface="Calibri Light"/>
              </a:rPr>
              <a:t>r</a:t>
            </a:r>
            <a:r>
              <a:rPr sz="2800" b="0" spc="-10" dirty="0">
                <a:latin typeface="Calibri Light"/>
                <a:cs typeface="Calibri Light"/>
              </a:rPr>
              <a:t>e</a:t>
            </a:r>
            <a:r>
              <a:rPr sz="2800" b="0" spc="-5" dirty="0">
                <a:latin typeface="Calibri Light"/>
                <a:cs typeface="Calibri Light"/>
              </a:rPr>
              <a:t>e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5" dirty="0">
                <a:latin typeface="Calibri Light"/>
                <a:cs typeface="Calibri Light"/>
              </a:rPr>
              <a:t>m</a:t>
            </a:r>
            <a:r>
              <a:rPr sz="2800" b="0" dirty="0">
                <a:latin typeface="Calibri Light"/>
                <a:cs typeface="Calibri Light"/>
              </a:rPr>
              <a:t>a</a:t>
            </a:r>
            <a:r>
              <a:rPr sz="2800" b="0" spc="-5" dirty="0">
                <a:latin typeface="Calibri Light"/>
                <a:cs typeface="Calibri Light"/>
              </a:rPr>
              <a:t>j</a:t>
            </a:r>
            <a:r>
              <a:rPr sz="2800" b="0" dirty="0">
                <a:latin typeface="Calibri Light"/>
                <a:cs typeface="Calibri Light"/>
              </a:rPr>
              <a:t>o</a:t>
            </a:r>
            <a:r>
              <a:rPr sz="2800" b="0" spc="-5" dirty="0">
                <a:latin typeface="Calibri Light"/>
                <a:cs typeface="Calibri Light"/>
              </a:rPr>
              <a:t>r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40" dirty="0">
                <a:latin typeface="Calibri Light"/>
                <a:cs typeface="Calibri Light"/>
              </a:rPr>
              <a:t>w</a:t>
            </a:r>
            <a:r>
              <a:rPr sz="2800" b="0" spc="-65" dirty="0">
                <a:latin typeface="Calibri Light"/>
                <a:cs typeface="Calibri Light"/>
              </a:rPr>
              <a:t>a</a:t>
            </a:r>
            <a:r>
              <a:rPr sz="2800" b="0" spc="-40" dirty="0">
                <a:latin typeface="Calibri Light"/>
                <a:cs typeface="Calibri Light"/>
              </a:rPr>
              <a:t>y</a:t>
            </a:r>
            <a:r>
              <a:rPr sz="2800" b="0" spc="-5" dirty="0">
                <a:latin typeface="Calibri Light"/>
                <a:cs typeface="Calibri Light"/>
              </a:rPr>
              <a:t>s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25" dirty="0">
                <a:latin typeface="Calibri Light"/>
                <a:cs typeface="Calibri Light"/>
              </a:rPr>
              <a:t>t</a:t>
            </a:r>
            <a:r>
              <a:rPr sz="2800" b="0" spc="-5" dirty="0">
                <a:latin typeface="Calibri Light"/>
                <a:cs typeface="Calibri Light"/>
              </a:rPr>
              <a:t>o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10" dirty="0">
                <a:latin typeface="Calibri Light"/>
                <a:cs typeface="Calibri Light"/>
              </a:rPr>
              <a:t>ob</a:t>
            </a:r>
            <a:r>
              <a:rPr sz="2800" b="0" spc="-60" dirty="0">
                <a:latin typeface="Calibri Light"/>
                <a:cs typeface="Calibri Light"/>
              </a:rPr>
              <a:t>t</a:t>
            </a:r>
            <a:r>
              <a:rPr sz="2800" b="0" spc="-5" dirty="0">
                <a:latin typeface="Calibri Light"/>
                <a:cs typeface="Calibri Light"/>
              </a:rPr>
              <a:t>a</a:t>
            </a:r>
            <a:r>
              <a:rPr sz="2800" b="0" spc="-20" dirty="0">
                <a:latin typeface="Calibri Light"/>
                <a:cs typeface="Calibri Light"/>
              </a:rPr>
              <a:t>i</a:t>
            </a:r>
            <a:r>
              <a:rPr sz="2800" b="0" spc="-5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70" dirty="0">
                <a:latin typeface="Calibri Light"/>
                <a:cs typeface="Calibri Light"/>
              </a:rPr>
              <a:t>r</a:t>
            </a:r>
            <a:r>
              <a:rPr sz="2800" b="0" spc="-5" dirty="0">
                <a:latin typeface="Calibri Light"/>
                <a:cs typeface="Calibri Light"/>
              </a:rPr>
              <a:t>adion</a:t>
            </a:r>
            <a:r>
              <a:rPr sz="2800" b="0" spc="-20" dirty="0">
                <a:latin typeface="Calibri Light"/>
                <a:cs typeface="Calibri Light"/>
              </a:rPr>
              <a:t>u</a:t>
            </a:r>
            <a:r>
              <a:rPr sz="2800" b="0" spc="-10" dirty="0">
                <a:latin typeface="Calibri Light"/>
                <a:cs typeface="Calibri Light"/>
              </a:rPr>
              <a:t>cl</a:t>
            </a:r>
            <a:r>
              <a:rPr sz="2800" b="0" spc="-20" dirty="0">
                <a:latin typeface="Calibri Light"/>
                <a:cs typeface="Calibri Light"/>
              </a:rPr>
              <a:t>i</a:t>
            </a:r>
            <a:r>
              <a:rPr sz="2800" b="0" spc="-5" dirty="0">
                <a:latin typeface="Calibri Light"/>
                <a:cs typeface="Calibri Light"/>
              </a:rPr>
              <a:t>des  medicine</a:t>
            </a:r>
            <a:r>
              <a:rPr sz="2800" b="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procedures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2383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269748" y="0"/>
                </a:moveTo>
                <a:lnTo>
                  <a:pt x="89916" y="0"/>
                </a:lnTo>
                <a:lnTo>
                  <a:pt x="89916" y="486029"/>
                </a:lnTo>
                <a:lnTo>
                  <a:pt x="0" y="486029"/>
                </a:lnTo>
                <a:lnTo>
                  <a:pt x="179831" y="647700"/>
                </a:lnTo>
                <a:lnTo>
                  <a:pt x="359664" y="486029"/>
                </a:lnTo>
                <a:lnTo>
                  <a:pt x="269748" y="486029"/>
                </a:lnTo>
                <a:lnTo>
                  <a:pt x="269748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2383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0" y="486029"/>
                </a:moveTo>
                <a:lnTo>
                  <a:pt x="89916" y="486029"/>
                </a:lnTo>
                <a:lnTo>
                  <a:pt x="89916" y="0"/>
                </a:lnTo>
                <a:lnTo>
                  <a:pt x="269748" y="0"/>
                </a:lnTo>
                <a:lnTo>
                  <a:pt x="269748" y="486029"/>
                </a:lnTo>
                <a:lnTo>
                  <a:pt x="359664" y="486029"/>
                </a:lnTo>
                <a:lnTo>
                  <a:pt x="179831" y="647700"/>
                </a:lnTo>
                <a:lnTo>
                  <a:pt x="0" y="48602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7859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269748" y="0"/>
                </a:moveTo>
                <a:lnTo>
                  <a:pt x="89915" y="0"/>
                </a:lnTo>
                <a:lnTo>
                  <a:pt x="89915" y="486029"/>
                </a:lnTo>
                <a:lnTo>
                  <a:pt x="0" y="486029"/>
                </a:lnTo>
                <a:lnTo>
                  <a:pt x="179831" y="647700"/>
                </a:lnTo>
                <a:lnTo>
                  <a:pt x="359663" y="486029"/>
                </a:lnTo>
                <a:lnTo>
                  <a:pt x="269748" y="486029"/>
                </a:lnTo>
                <a:lnTo>
                  <a:pt x="269748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7859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0" y="486029"/>
                </a:moveTo>
                <a:lnTo>
                  <a:pt x="89915" y="486029"/>
                </a:lnTo>
                <a:lnTo>
                  <a:pt x="89915" y="0"/>
                </a:lnTo>
                <a:lnTo>
                  <a:pt x="269748" y="0"/>
                </a:lnTo>
                <a:lnTo>
                  <a:pt x="269748" y="486029"/>
                </a:lnTo>
                <a:lnTo>
                  <a:pt x="359663" y="486029"/>
                </a:lnTo>
                <a:lnTo>
                  <a:pt x="179831" y="647700"/>
                </a:lnTo>
                <a:lnTo>
                  <a:pt x="0" y="48602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3104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269748" y="0"/>
                </a:moveTo>
                <a:lnTo>
                  <a:pt x="89916" y="0"/>
                </a:lnTo>
                <a:lnTo>
                  <a:pt x="89916" y="486029"/>
                </a:lnTo>
                <a:lnTo>
                  <a:pt x="0" y="486029"/>
                </a:lnTo>
                <a:lnTo>
                  <a:pt x="179831" y="647700"/>
                </a:lnTo>
                <a:lnTo>
                  <a:pt x="359664" y="486029"/>
                </a:lnTo>
                <a:lnTo>
                  <a:pt x="269748" y="486029"/>
                </a:lnTo>
                <a:lnTo>
                  <a:pt x="269748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3104" y="3060192"/>
            <a:ext cx="360045" cy="647700"/>
          </a:xfrm>
          <a:custGeom>
            <a:avLst/>
            <a:gdLst/>
            <a:ahLst/>
            <a:cxnLst/>
            <a:rect l="l" t="t" r="r" b="b"/>
            <a:pathLst>
              <a:path w="360045" h="647700">
                <a:moveTo>
                  <a:pt x="0" y="486029"/>
                </a:moveTo>
                <a:lnTo>
                  <a:pt x="89916" y="486029"/>
                </a:lnTo>
                <a:lnTo>
                  <a:pt x="89916" y="0"/>
                </a:lnTo>
                <a:lnTo>
                  <a:pt x="269748" y="0"/>
                </a:lnTo>
                <a:lnTo>
                  <a:pt x="269748" y="486029"/>
                </a:lnTo>
                <a:lnTo>
                  <a:pt x="359664" y="486029"/>
                </a:lnTo>
                <a:lnTo>
                  <a:pt x="179831" y="647700"/>
                </a:lnTo>
                <a:lnTo>
                  <a:pt x="0" y="48602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8611" y="3779520"/>
            <a:ext cx="2376170" cy="8915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93065" marR="385445" indent="4445">
              <a:lnSpc>
                <a:spcPct val="100000"/>
              </a:lnSpc>
              <a:spcBef>
                <a:spcPts val="350"/>
              </a:spcBef>
            </a:pP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10" dirty="0">
                <a:latin typeface="Tahoma"/>
                <a:cs typeface="Tahoma"/>
              </a:rPr>
              <a:t>U</a:t>
            </a:r>
            <a:r>
              <a:rPr sz="2600" b="1" spc="-5" dirty="0">
                <a:latin typeface="Tahoma"/>
                <a:cs typeface="Tahoma"/>
              </a:rPr>
              <a:t>CL</a:t>
            </a:r>
            <a:r>
              <a:rPr sz="2600" b="1" dirty="0">
                <a:latin typeface="Tahoma"/>
                <a:cs typeface="Tahoma"/>
              </a:rPr>
              <a:t>EAR  </a:t>
            </a:r>
            <a:r>
              <a:rPr sz="2600" b="1" spc="-5" dirty="0">
                <a:latin typeface="Tahoma"/>
                <a:cs typeface="Tahoma"/>
              </a:rPr>
              <a:t>R</a:t>
            </a:r>
            <a:r>
              <a:rPr sz="2600" b="1" spc="5" dirty="0">
                <a:latin typeface="Tahoma"/>
                <a:cs typeface="Tahoma"/>
              </a:rPr>
              <a:t>E</a:t>
            </a:r>
            <a:r>
              <a:rPr sz="2600" b="1" dirty="0">
                <a:latin typeface="Tahoma"/>
                <a:cs typeface="Tahoma"/>
              </a:rPr>
              <a:t>ACT</a:t>
            </a:r>
            <a:r>
              <a:rPr sz="2600" b="1" spc="-10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R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0935" y="3779520"/>
            <a:ext cx="2952115" cy="4984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350"/>
              </a:spcBef>
            </a:pPr>
            <a:r>
              <a:rPr sz="2600" b="1" spc="-5" dirty="0">
                <a:latin typeface="Tahoma"/>
                <a:cs typeface="Tahoma"/>
              </a:rPr>
              <a:t>CYCLOTRON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4280" y="3779520"/>
            <a:ext cx="2842260" cy="49275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350"/>
              </a:spcBef>
            </a:pPr>
            <a:r>
              <a:rPr sz="2600" b="1" spc="-5" dirty="0">
                <a:latin typeface="Tahoma"/>
                <a:cs typeface="Tahoma"/>
              </a:rPr>
              <a:t>GENERATORS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8905" y="5045583"/>
            <a:ext cx="9525000" cy="613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naturally occurring radionuclides are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long-lived, represent very heavy elements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(e.g.,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latin typeface="Arial"/>
                <a:cs typeface="Arial"/>
              </a:rPr>
              <a:t>uranium) that are unimportant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metabolic or </a:t>
            </a:r>
            <a:r>
              <a:rPr sz="1800" spc="-10" dirty="0">
                <a:latin typeface="Arial"/>
                <a:cs typeface="Arial"/>
              </a:rPr>
              <a:t>physiologic </a:t>
            </a:r>
            <a:r>
              <a:rPr sz="1800" spc="-5" dirty="0">
                <a:latin typeface="Arial"/>
                <a:cs typeface="Arial"/>
              </a:rPr>
              <a:t>processes,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773" y="1448561"/>
            <a:ext cx="11429365" cy="3175"/>
          </a:xfrm>
          <a:custGeom>
            <a:avLst/>
            <a:gdLst/>
            <a:ahLst/>
            <a:cxnLst/>
            <a:rect l="l" t="t" r="r" b="b"/>
            <a:pathLst>
              <a:path w="11429365" h="3175">
                <a:moveTo>
                  <a:pt x="0" y="2666"/>
                </a:moveTo>
                <a:lnTo>
                  <a:pt x="11428984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1843</Words>
  <Application>Microsoft Office PowerPoint</Application>
  <PresentationFormat>Custom</PresentationFormat>
  <Paragraphs>400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Times New Roman</vt:lpstr>
      <vt:lpstr>Tahoma</vt:lpstr>
      <vt:lpstr>Verdana</vt:lpstr>
      <vt:lpstr>Symbol</vt:lpstr>
      <vt:lpstr>Office Theme</vt:lpstr>
      <vt:lpstr>Slide 1</vt:lpstr>
      <vt:lpstr>CONTENTS</vt:lpstr>
      <vt:lpstr>RADIOPHARMACY: BASIC CONCEPTS</vt:lpstr>
      <vt:lpstr>RADIOPHARMACY: BASIC CONCEPTS</vt:lpstr>
      <vt:lpstr>BASIC CONCEPTS</vt:lpstr>
      <vt:lpstr>RADIOPHARMACY: BASIC CONCEPTS</vt:lpstr>
      <vt:lpstr>USE OF RADIONUCLIDES IN NUCLEAR MEDICINE</vt:lpstr>
      <vt:lpstr>USE OF RADIONUCLIDES IN NUCLEAR MEDICINE</vt:lpstr>
      <vt:lpstr>PRODUCTION OF RADIONUCLIDES</vt:lpstr>
      <vt:lpstr>PRODUCTION OF RADIONUCLIDES  NUCLEAR REACTORS</vt:lpstr>
      <vt:lpstr>RADIONUCLIDES FROM NUCLEAR REACTOR</vt:lpstr>
      <vt:lpstr>RADIONUCLIDES FROM NUCLEAR REACTOR</vt:lpstr>
      <vt:lpstr>RADIONUCLIDES FROM NUCLEAR REACTOR</vt:lpstr>
      <vt:lpstr>RADIONUCLIDES FROM NUCLEAR REACTOR</vt:lpstr>
      <vt:lpstr>MAJOR WAYS OF RADIONUCLIDE  PRODUCTION</vt:lpstr>
      <vt:lpstr>CHARGED PARTICLES REACTIONS</vt:lpstr>
      <vt:lpstr>THE CYCLOTRON PRINCIPLE</vt:lpstr>
      <vt:lpstr>THE CYCLOTRON PRINCIPLE</vt:lpstr>
      <vt:lpstr>COMMONLY USED RADIONUCLIDES IN PET</vt:lpstr>
      <vt:lpstr>DIFFERENT NUCLEAR REACTIONS FOR THE  PRODUCTION OF 18F</vt:lpstr>
      <vt:lpstr>CYCLOTRON PRODUCED RADIOISOTOPES</vt:lpstr>
      <vt:lpstr>ACCELERATORS FOR RADIONUCLIDE  PRODUCTION</vt:lpstr>
      <vt:lpstr>CHARACTERISTICS OF ACCELERATORS FOR  RADIONUCLIDE PRODUCTION</vt:lpstr>
      <vt:lpstr>RADIONUCLIDE GENERATORS</vt:lpstr>
      <vt:lpstr>GENERATORS USED IN NUCLEAR MEDICINE</vt:lpstr>
      <vt:lpstr>SEPARATION OF THE GENERATOR   RADIONUCLIDES </vt:lpstr>
      <vt:lpstr>GENERATORS USED IN NUCLEAR MEDICINE</vt:lpstr>
      <vt:lpstr>ELUTION OF A 99MO/99MTC GENERATOR</vt:lpstr>
      <vt:lpstr>GENERATORS OF INTEREST IN NUCLEAR MEDICINE</vt:lpstr>
      <vt:lpstr>GENERATOR ELUTIONS RECORDS</vt:lpstr>
      <vt:lpstr>RADIOPHARMACEUTICAL PREPARATIONS RECORDS</vt:lpstr>
      <vt:lpstr>QC OF TC RADIOPHARMACEUTICALS</vt:lpstr>
      <vt:lpstr>EXAMPLES OF ITLC SEPARATION OF RADIOCHEMICAL  SPECIES FOR 99mTc RADIOPHARMACEUTICALS USING ACETONE   (ORGANIC) AND SALINE (AQUEOUS) SOLVENTS </vt:lpstr>
      <vt:lpstr>RADIOPHARMACEUTICALS QC KITS</vt:lpstr>
      <vt:lpstr>KITS AND ACCESSORIES FOR MO AND AL   DETEMINATIONS </vt:lpstr>
      <vt:lpstr>RADIOPHARMACEUTICALS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FXC-RAB</dc:creator>
  <cp:lastModifiedBy>user</cp:lastModifiedBy>
  <cp:revision>1</cp:revision>
  <dcterms:created xsi:type="dcterms:W3CDTF">2020-04-16T01:15:57Z</dcterms:created>
  <dcterms:modified xsi:type="dcterms:W3CDTF">2020-05-27T06:28:02Z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2020-04-16T00:00:00Z</vt:filetime>
  </property>
</Properties>
</file>