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6" r:id="rId10"/>
    <p:sldId id="264" r:id="rId11"/>
    <p:sldId id="265" r:id="rId12"/>
    <p:sldId id="267" r:id="rId13"/>
    <p:sldId id="268" r:id="rId14"/>
    <p:sldId id="271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D0A"/>
    <a:srgbClr val="2314EC"/>
    <a:srgbClr val="9E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93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image" Target="../media/image3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9A5D179-A0DD-46A4-B2DB-64E396CE5E6B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C2337C-CB38-477D-A189-4C06EA493CB2}">
      <dgm:prSet phldrT="[Text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Informal Education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4AEFAACC-E393-41A0-AA6F-85A6A8783F52}" type="parTrans" cxnId="{239F243A-7374-4905-B2C4-6896616B190C}">
      <dgm:prSet/>
      <dgm:spPr/>
      <dgm:t>
        <a:bodyPr/>
        <a:lstStyle/>
        <a:p>
          <a:endParaRPr lang="en-US"/>
        </a:p>
      </dgm:t>
    </dgm:pt>
    <dgm:pt modelId="{1D3A7D0D-0BE2-4E63-B4D5-A61971C28331}" type="sibTrans" cxnId="{239F243A-7374-4905-B2C4-6896616B190C}">
      <dgm:prSet/>
      <dgm:spPr/>
      <dgm:t>
        <a:bodyPr/>
        <a:lstStyle/>
        <a:p>
          <a:endParaRPr lang="en-US"/>
        </a:p>
      </dgm:t>
    </dgm:pt>
    <dgm:pt modelId="{57062925-5A15-4EB0-AA37-08E1A3A753F6}">
      <dgm:prSet phldrT="[Text]"/>
      <dgm:spPr/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Formal Education</a:t>
          </a:r>
          <a:r>
            <a:rPr lang="en-US" dirty="0" smtClean="0">
              <a:solidFill>
                <a:schemeClr val="tx1"/>
              </a:solidFill>
            </a:rPr>
            <a:t> </a:t>
          </a:r>
          <a:endParaRPr lang="en-US" dirty="0">
            <a:solidFill>
              <a:schemeClr val="tx1"/>
            </a:solidFill>
          </a:endParaRPr>
        </a:p>
      </dgm:t>
    </dgm:pt>
    <dgm:pt modelId="{7A12B502-53F4-4290-A6E2-F274B2433C7C}" type="parTrans" cxnId="{0239126D-5BF8-4904-92F0-8F13E46DD9A7}">
      <dgm:prSet/>
      <dgm:spPr/>
      <dgm:t>
        <a:bodyPr/>
        <a:lstStyle/>
        <a:p>
          <a:endParaRPr lang="en-US"/>
        </a:p>
      </dgm:t>
    </dgm:pt>
    <dgm:pt modelId="{710157E1-656E-47A7-8FAA-B79B6D73D4E4}" type="sibTrans" cxnId="{0239126D-5BF8-4904-92F0-8F13E46DD9A7}">
      <dgm:prSet/>
      <dgm:spPr/>
      <dgm:t>
        <a:bodyPr/>
        <a:lstStyle/>
        <a:p>
          <a:endParaRPr lang="en-US"/>
        </a:p>
      </dgm:t>
    </dgm:pt>
    <dgm:pt modelId="{13C4D56B-1924-4E27-9227-11926EA38B96}">
      <dgm:prSet phldrT="[Text]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en-US" b="1" dirty="0" smtClean="0">
              <a:solidFill>
                <a:schemeClr val="tx1"/>
              </a:solidFill>
            </a:rPr>
            <a:t>Non-formal Education </a:t>
          </a:r>
          <a:endParaRPr lang="en-US" dirty="0">
            <a:solidFill>
              <a:schemeClr val="tx1"/>
            </a:solidFill>
          </a:endParaRPr>
        </a:p>
      </dgm:t>
    </dgm:pt>
    <dgm:pt modelId="{BA60F5BC-906E-42D1-B85A-0C709852F6EC}" type="parTrans" cxnId="{A47F6474-102A-48CE-8EF6-B53FAFE7F68C}">
      <dgm:prSet/>
      <dgm:spPr/>
      <dgm:t>
        <a:bodyPr/>
        <a:lstStyle/>
        <a:p>
          <a:endParaRPr lang="en-US"/>
        </a:p>
      </dgm:t>
    </dgm:pt>
    <dgm:pt modelId="{753E7AE2-D531-412A-8B1D-A6F2C95AE086}" type="sibTrans" cxnId="{A47F6474-102A-48CE-8EF6-B53FAFE7F68C}">
      <dgm:prSet/>
      <dgm:spPr/>
      <dgm:t>
        <a:bodyPr/>
        <a:lstStyle/>
        <a:p>
          <a:endParaRPr lang="en-US"/>
        </a:p>
      </dgm:t>
    </dgm:pt>
    <dgm:pt modelId="{893DFA83-8264-4275-AD01-EEE5322EDF10}">
      <dgm:prSet phldrT="[Text]" phldr="1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 dirty="0"/>
        </a:p>
      </dgm:t>
    </dgm:pt>
    <dgm:pt modelId="{D14A6454-93E2-4225-A310-8D6759848CE4}" type="sibTrans" cxnId="{78BCCB31-6F6A-4955-BA1F-D2BB95D05100}">
      <dgm:prSet/>
      <dgm:spPr/>
      <dgm:t>
        <a:bodyPr/>
        <a:lstStyle/>
        <a:p>
          <a:endParaRPr lang="en-US"/>
        </a:p>
      </dgm:t>
    </dgm:pt>
    <dgm:pt modelId="{C4D1BDD4-5F93-4B81-8D98-677A0AACCB65}" type="parTrans" cxnId="{78BCCB31-6F6A-4955-BA1F-D2BB95D05100}">
      <dgm:prSet/>
      <dgm:spPr/>
      <dgm:t>
        <a:bodyPr/>
        <a:lstStyle/>
        <a:p>
          <a:endParaRPr lang="en-US"/>
        </a:p>
      </dgm:t>
    </dgm:pt>
    <dgm:pt modelId="{D5DCF1C8-9E1B-4A93-98A7-44FF7EDEB4A1}" type="pres">
      <dgm:prSet presAssocID="{89A5D179-A0DD-46A4-B2DB-64E396CE5E6B}" presName="composite" presStyleCnt="0">
        <dgm:presLayoutVars>
          <dgm:chMax val="1"/>
          <dgm:dir/>
          <dgm:resizeHandles val="exact"/>
        </dgm:presLayoutVars>
      </dgm:prSet>
      <dgm:spPr/>
    </dgm:pt>
    <dgm:pt modelId="{C6DED971-DEA5-4CD3-803F-E0E33AD24EB3}" type="pres">
      <dgm:prSet presAssocID="{893DFA83-8264-4275-AD01-EEE5322EDF10}" presName="roof" presStyleLbl="dkBgShp" presStyleIdx="0" presStyleCnt="2"/>
      <dgm:spPr/>
      <dgm:t>
        <a:bodyPr/>
        <a:lstStyle/>
        <a:p>
          <a:endParaRPr lang="en-US"/>
        </a:p>
      </dgm:t>
    </dgm:pt>
    <dgm:pt modelId="{FF641FA6-ED7A-45B3-986F-F66469CE25D2}" type="pres">
      <dgm:prSet presAssocID="{893DFA83-8264-4275-AD01-EEE5322EDF10}" presName="pillars" presStyleCnt="0"/>
      <dgm:spPr/>
    </dgm:pt>
    <dgm:pt modelId="{B0E359A6-C1CC-4447-8946-F265CCEC326C}" type="pres">
      <dgm:prSet presAssocID="{893DFA83-8264-4275-AD01-EEE5322EDF10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734DBA0-ABF2-475F-B729-B4BBADF2DCCB}" type="pres">
      <dgm:prSet presAssocID="{57062925-5A15-4EB0-AA37-08E1A3A753F6}" presName="pillarX" presStyleLbl="node1" presStyleIdx="1" presStyleCnt="3" custScaleX="8286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AA4766-F956-494E-B37C-DA8F057D0A03}" type="pres">
      <dgm:prSet presAssocID="{13C4D56B-1924-4E27-9227-11926EA38B96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3069A0D-8826-41B9-BF9C-EF66400A86FB}" type="pres">
      <dgm:prSet presAssocID="{893DFA83-8264-4275-AD01-EEE5322EDF10}" presName="base" presStyleLbl="dkBgShp" presStyleIdx="1" presStyleCnt="2" custFlipVert="1" custScaleY="18368"/>
      <dgm:spPr/>
    </dgm:pt>
  </dgm:ptLst>
  <dgm:cxnLst>
    <dgm:cxn modelId="{78BCCB31-6F6A-4955-BA1F-D2BB95D05100}" srcId="{89A5D179-A0DD-46A4-B2DB-64E396CE5E6B}" destId="{893DFA83-8264-4275-AD01-EEE5322EDF10}" srcOrd="0" destOrd="0" parTransId="{C4D1BDD4-5F93-4B81-8D98-677A0AACCB65}" sibTransId="{D14A6454-93E2-4225-A310-8D6759848CE4}"/>
    <dgm:cxn modelId="{1278E8DF-75C8-4E38-8CEC-AA90A40125FC}" type="presOf" srcId="{893DFA83-8264-4275-AD01-EEE5322EDF10}" destId="{C6DED971-DEA5-4CD3-803F-E0E33AD24EB3}" srcOrd="0" destOrd="0" presId="urn:microsoft.com/office/officeart/2005/8/layout/hList3"/>
    <dgm:cxn modelId="{8B068814-5C8E-47F2-AECD-3594F2831117}" type="presOf" srcId="{AFC2337C-CB38-477D-A189-4C06EA493CB2}" destId="{B0E359A6-C1CC-4447-8946-F265CCEC326C}" srcOrd="0" destOrd="0" presId="urn:microsoft.com/office/officeart/2005/8/layout/hList3"/>
    <dgm:cxn modelId="{952DE162-14B3-476A-A651-DE728A624024}" type="presOf" srcId="{57062925-5A15-4EB0-AA37-08E1A3A753F6}" destId="{5734DBA0-ABF2-475F-B729-B4BBADF2DCCB}" srcOrd="0" destOrd="0" presId="urn:microsoft.com/office/officeart/2005/8/layout/hList3"/>
    <dgm:cxn modelId="{A47F6474-102A-48CE-8EF6-B53FAFE7F68C}" srcId="{893DFA83-8264-4275-AD01-EEE5322EDF10}" destId="{13C4D56B-1924-4E27-9227-11926EA38B96}" srcOrd="2" destOrd="0" parTransId="{BA60F5BC-906E-42D1-B85A-0C709852F6EC}" sibTransId="{753E7AE2-D531-412A-8B1D-A6F2C95AE086}"/>
    <dgm:cxn modelId="{89B411E6-2856-4428-A2AF-26493F2D45D2}" type="presOf" srcId="{13C4D56B-1924-4E27-9227-11926EA38B96}" destId="{C2AA4766-F956-494E-B37C-DA8F057D0A03}" srcOrd="0" destOrd="0" presId="urn:microsoft.com/office/officeart/2005/8/layout/hList3"/>
    <dgm:cxn modelId="{239F243A-7374-4905-B2C4-6896616B190C}" srcId="{893DFA83-8264-4275-AD01-EEE5322EDF10}" destId="{AFC2337C-CB38-477D-A189-4C06EA493CB2}" srcOrd="0" destOrd="0" parTransId="{4AEFAACC-E393-41A0-AA6F-85A6A8783F52}" sibTransId="{1D3A7D0D-0BE2-4E63-B4D5-A61971C28331}"/>
    <dgm:cxn modelId="{0239126D-5BF8-4904-92F0-8F13E46DD9A7}" srcId="{893DFA83-8264-4275-AD01-EEE5322EDF10}" destId="{57062925-5A15-4EB0-AA37-08E1A3A753F6}" srcOrd="1" destOrd="0" parTransId="{7A12B502-53F4-4290-A6E2-F274B2433C7C}" sibTransId="{710157E1-656E-47A7-8FAA-B79B6D73D4E4}"/>
    <dgm:cxn modelId="{3CB9B495-C779-4AA2-B1A5-37BD2DBA798B}" type="presOf" srcId="{89A5D179-A0DD-46A4-B2DB-64E396CE5E6B}" destId="{D5DCF1C8-9E1B-4A93-98A7-44FF7EDEB4A1}" srcOrd="0" destOrd="0" presId="urn:microsoft.com/office/officeart/2005/8/layout/hList3"/>
    <dgm:cxn modelId="{C5E67149-BF67-402F-9F51-353125CA0A63}" type="presParOf" srcId="{D5DCF1C8-9E1B-4A93-98A7-44FF7EDEB4A1}" destId="{C6DED971-DEA5-4CD3-803F-E0E33AD24EB3}" srcOrd="0" destOrd="0" presId="urn:microsoft.com/office/officeart/2005/8/layout/hList3"/>
    <dgm:cxn modelId="{6F5F08D2-F54B-4D9B-A243-C5A9339C957C}" type="presParOf" srcId="{D5DCF1C8-9E1B-4A93-98A7-44FF7EDEB4A1}" destId="{FF641FA6-ED7A-45B3-986F-F66469CE25D2}" srcOrd="1" destOrd="0" presId="urn:microsoft.com/office/officeart/2005/8/layout/hList3"/>
    <dgm:cxn modelId="{8151B9D6-5665-477B-87A1-769F6FB36D3F}" type="presParOf" srcId="{FF641FA6-ED7A-45B3-986F-F66469CE25D2}" destId="{B0E359A6-C1CC-4447-8946-F265CCEC326C}" srcOrd="0" destOrd="0" presId="urn:microsoft.com/office/officeart/2005/8/layout/hList3"/>
    <dgm:cxn modelId="{F50101BF-8479-48FB-A01C-D3B6C4E193AE}" type="presParOf" srcId="{FF641FA6-ED7A-45B3-986F-F66469CE25D2}" destId="{5734DBA0-ABF2-475F-B729-B4BBADF2DCCB}" srcOrd="1" destOrd="0" presId="urn:microsoft.com/office/officeart/2005/8/layout/hList3"/>
    <dgm:cxn modelId="{50C98EEC-24DA-4595-9CDA-0809AC076783}" type="presParOf" srcId="{FF641FA6-ED7A-45B3-986F-F66469CE25D2}" destId="{C2AA4766-F956-494E-B37C-DA8F057D0A03}" srcOrd="2" destOrd="0" presId="urn:microsoft.com/office/officeart/2005/8/layout/hList3"/>
    <dgm:cxn modelId="{445BCBAC-E893-417D-8BFB-7B8213D5A5AF}" type="presParOf" srcId="{D5DCF1C8-9E1B-4A93-98A7-44FF7EDEB4A1}" destId="{F3069A0D-8826-41B9-BF9C-EF66400A86FB}" srcOrd="2" destOrd="0" presId="urn:microsoft.com/office/officeart/2005/8/layout/hList3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10/29/2020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10/29/2020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100" dirty="0" smtClean="0">
                <a:solidFill>
                  <a:srgbClr val="FFC000"/>
                </a:solidFill>
              </a:rPr>
              <a:t>MODULE: AGRICULTURE EXTENSION</a:t>
            </a:r>
            <a:r>
              <a:rPr lang="en-US" sz="3100" dirty="0" smtClean="0">
                <a:solidFill>
                  <a:srgbClr val="FFC000"/>
                </a:solidFill>
              </a:rPr>
              <a:t/>
            </a:r>
            <a:br>
              <a:rPr lang="en-US" sz="3100" dirty="0" smtClean="0">
                <a:solidFill>
                  <a:srgbClr val="FFC000"/>
                </a:solidFill>
              </a:rPr>
            </a:br>
            <a:r>
              <a:rPr lang="en-US" sz="3100" b="0" dirty="0" smtClean="0">
                <a:solidFill>
                  <a:srgbClr val="FFC000"/>
                </a:solidFill>
              </a:rPr>
              <a:t>ASSIGNMENTS OF TECHNOLOGY TRANSFER SKILLS AND STRATEGIES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8077200" cy="2638864"/>
          </a:xfrm>
        </p:spPr>
        <p:txBody>
          <a:bodyPr>
            <a:normAutofit fontScale="77500" lnSpcReduction="20000"/>
          </a:bodyPr>
          <a:lstStyle/>
          <a:p>
            <a:pPr algn="ctr"/>
            <a:endParaRPr lang="en-US" sz="4000" dirty="0" smtClean="0">
              <a:solidFill>
                <a:schemeClr val="bg1"/>
              </a:solidFill>
            </a:endParaRPr>
          </a:p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Topic</a:t>
            </a:r>
            <a:r>
              <a:rPr lang="en-US" sz="4000" dirty="0" smtClean="0">
                <a:solidFill>
                  <a:schemeClr val="bg1"/>
                </a:solidFill>
              </a:rPr>
              <a:t>: how extension education deviates from formal system?”</a:t>
            </a: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endParaRPr lang="en-US" sz="2800" dirty="0" smtClean="0">
              <a:solidFill>
                <a:schemeClr val="bg1"/>
              </a:solidFill>
            </a:endParaRPr>
          </a:p>
          <a:p>
            <a:pPr algn="ctr"/>
            <a:endParaRPr lang="en-US" dirty="0" smtClean="0">
              <a:solidFill>
                <a:schemeClr val="bg1"/>
              </a:solidFill>
            </a:endParaRPr>
          </a:p>
          <a:p>
            <a:pPr algn="ctr"/>
            <a:r>
              <a:rPr lang="en-US" sz="2400" dirty="0" smtClean="0">
                <a:solidFill>
                  <a:schemeClr val="bg1"/>
                </a:solidFill>
              </a:rPr>
              <a:t>                                Lecturer</a:t>
            </a:r>
            <a:r>
              <a:rPr lang="en-US" sz="2400" dirty="0" smtClean="0">
                <a:solidFill>
                  <a:schemeClr val="bg1"/>
                </a:solidFill>
              </a:rPr>
              <a:t>: </a:t>
            </a:r>
            <a:r>
              <a:rPr lang="en-US" sz="2400" b="1" dirty="0" smtClean="0">
                <a:solidFill>
                  <a:schemeClr val="bg1"/>
                </a:solidFill>
              </a:rPr>
              <a:t>Dr. HABIMANA </a:t>
            </a:r>
            <a:r>
              <a:rPr lang="en-US" sz="2400" b="1" dirty="0" err="1" smtClean="0">
                <a:solidFill>
                  <a:schemeClr val="bg1"/>
                </a:solidFill>
              </a:rPr>
              <a:t>Sylvestre</a:t>
            </a:r>
            <a:endParaRPr lang="en-US" sz="2400" dirty="0" smtClean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</a:rPr>
              <a:t>THE DIFFERENCE BETWEEN FORMAL EDUCATION AND EXTENSION EDUCATION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ClrTx/>
              <a:buFont typeface="Wingdings" pitchFamily="2" charset="2"/>
              <a:buChar char="q"/>
            </a:pPr>
            <a:r>
              <a:rPr lang="en-US" b="1" dirty="0" smtClean="0"/>
              <a:t>Formal Education        </a:t>
            </a:r>
            <a:endParaRPr lang="en-US" dirty="0" smtClean="0"/>
          </a:p>
          <a:p>
            <a:pPr lvl="0">
              <a:buClrTx/>
              <a:buFont typeface="Wingdings 2" pitchFamily="18" charset="2"/>
              <a:buChar char=""/>
            </a:pPr>
            <a:r>
              <a:rPr lang="en-US" dirty="0" smtClean="0"/>
              <a:t>   The </a:t>
            </a:r>
            <a:r>
              <a:rPr lang="en-US" dirty="0" smtClean="0"/>
              <a:t>teacher starts with theory of the   Extension education starts with practical.</a:t>
            </a:r>
          </a:p>
          <a:p>
            <a:pPr>
              <a:buClr>
                <a:schemeClr val="tx1"/>
              </a:buClr>
              <a:buFont typeface="Wingdings 2" pitchFamily="18" charset="2"/>
              <a:buChar char="é"/>
            </a:pPr>
            <a:r>
              <a:rPr lang="en-US" dirty="0" smtClean="0"/>
              <a:t>The learners are homogenous with the Common goals.</a:t>
            </a:r>
          </a:p>
          <a:p>
            <a:pPr lvl="0">
              <a:buClrTx/>
              <a:buFont typeface="Wingdings 2" pitchFamily="18" charset="2"/>
              <a:buChar char="é"/>
            </a:pPr>
            <a:r>
              <a:rPr lang="en-US" dirty="0" smtClean="0"/>
              <a:t>Teaching is largely confined to the premises of the institutions.  </a:t>
            </a:r>
          </a:p>
          <a:p>
            <a:pPr lvl="0">
              <a:buClrTx/>
              <a:buFont typeface="Wingdings 2" pitchFamily="18" charset="2"/>
              <a:buChar char="é"/>
            </a:pPr>
            <a:r>
              <a:rPr lang="en-US" dirty="0" smtClean="0"/>
              <a:t>The learners adapt to the fixed curriculum offered by the institutions.  </a:t>
            </a:r>
          </a:p>
          <a:p>
            <a:pPr lvl="0">
              <a:buClrTx/>
              <a:buFont typeface="Wingdings 2" pitchFamily="18" charset="2"/>
              <a:buChar char="é"/>
            </a:pPr>
            <a:r>
              <a:rPr lang="en-US" dirty="0" smtClean="0"/>
              <a:t>Strict adherence to institutional rules subject and regulations.   </a:t>
            </a:r>
          </a:p>
          <a:p>
            <a:pPr lvl="0">
              <a:buClrTx/>
              <a:buFont typeface="Wingdings 2" pitchFamily="18" charset="2"/>
              <a:buChar char="é"/>
            </a:pPr>
            <a:r>
              <a:rPr lang="en-US" dirty="0" smtClean="0"/>
              <a:t>The teacher only instructs the students Leaders\ progress farmers.</a:t>
            </a:r>
          </a:p>
          <a:p>
            <a:pPr lvl="0">
              <a:buClrTx/>
              <a:buFont typeface="Wingdings 2" pitchFamily="18" charset="2"/>
              <a:buChar char="é"/>
            </a:pPr>
            <a:r>
              <a:rPr lang="en-US" dirty="0" smtClean="0"/>
              <a:t>Knowledge flows from the teacher to the learners.                          </a:t>
            </a:r>
          </a:p>
          <a:p>
            <a:pPr>
              <a:buClrTx/>
              <a:buFont typeface="Wingdings 2" pitchFamily="18" charset="2"/>
              <a:buChar char="é"/>
            </a:pPr>
            <a:r>
              <a:rPr lang="en-US" dirty="0" smtClean="0"/>
              <a:t>It is more theoretical oriented.</a:t>
            </a:r>
          </a:p>
          <a:p>
            <a:pPr lvl="0">
              <a:buClr>
                <a:schemeClr val="tx1"/>
              </a:buClr>
              <a:buFont typeface="Wingdings 2" pitchFamily="18" charset="2"/>
              <a:buChar char="é"/>
            </a:pPr>
            <a:r>
              <a:rPr lang="en-US" dirty="0" smtClean="0"/>
              <a:t>It is more rigid in nature                          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  <a:gradFill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13500000" scaled="0"/>
          </a:gra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10000"/>
          </a:bodyPr>
          <a:lstStyle/>
          <a:p>
            <a:pPr>
              <a:buClrTx/>
              <a:buFont typeface="Wingdings" pitchFamily="2" charset="2"/>
              <a:buChar char="q"/>
            </a:pPr>
            <a:r>
              <a:rPr lang="en-US" b="1" dirty="0" smtClean="0"/>
              <a:t>Extension Education</a:t>
            </a:r>
            <a:endParaRPr lang="en-US" dirty="0" smtClean="0"/>
          </a:p>
          <a:p>
            <a:pPr lvl="0">
              <a:buClr>
                <a:schemeClr val="tx1"/>
              </a:buClr>
              <a:buFont typeface="Wingdings 2" pitchFamily="18" charset="2"/>
              <a:buChar char=""/>
            </a:pPr>
            <a:r>
              <a:rPr lang="en-US" dirty="0" smtClean="0"/>
              <a:t>Subject and works up to </a:t>
            </a:r>
            <a:r>
              <a:rPr lang="en-US" dirty="0" smtClean="0"/>
              <a:t>practical problem </a:t>
            </a:r>
            <a:r>
              <a:rPr lang="en-US" dirty="0" smtClean="0"/>
              <a:t>of the learners and may take up theory later on.</a:t>
            </a:r>
          </a:p>
          <a:p>
            <a:pPr lvl="0">
              <a:buClr>
                <a:schemeClr val="tx1"/>
              </a:buClr>
              <a:buFont typeface="Wingdings 2" pitchFamily="18" charset="2"/>
              <a:buChar char="ò"/>
            </a:pPr>
            <a:r>
              <a:rPr lang="en-US" dirty="0" smtClean="0"/>
              <a:t>Learners (adults) are heterogeneous and </a:t>
            </a:r>
            <a:r>
              <a:rPr lang="en-US" dirty="0" smtClean="0"/>
              <a:t>have </a:t>
            </a:r>
            <a:r>
              <a:rPr lang="en-US" dirty="0" smtClean="0"/>
              <a:t>diverse goals.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Extension teaching is mostly outside the four walls of the formal institution</a:t>
            </a:r>
            <a:r>
              <a:rPr lang="en-US" dirty="0" smtClean="0"/>
              <a:t>.</a:t>
            </a:r>
            <a:r>
              <a:rPr lang="en-US" dirty="0" smtClean="0"/>
              <a:t> 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Extension education has no fixed curriculum.  It has to be designed as per the requirements of farmers.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Freedom of attendance and choice of matters are left to the learners</a:t>
            </a:r>
            <a:r>
              <a:rPr lang="en-US" dirty="0" smtClean="0"/>
              <a:t>.</a:t>
            </a:r>
            <a:r>
              <a:rPr lang="en-US" dirty="0" smtClean="0"/>
              <a:t> 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the extension agents/workers teach a great deal through </a:t>
            </a:r>
            <a:r>
              <a:rPr lang="en-US" dirty="0" smtClean="0"/>
              <a:t>locally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Knowledge </a:t>
            </a:r>
            <a:r>
              <a:rPr lang="en-US" dirty="0" smtClean="0"/>
              <a:t>flows from both teacher to learners and from learners to teacher</a:t>
            </a:r>
            <a:r>
              <a:rPr lang="en-US" dirty="0" smtClean="0"/>
              <a:t>.</a:t>
            </a:r>
            <a:endParaRPr lang="en-US" dirty="0" smtClean="0"/>
          </a:p>
          <a:p>
            <a:pPr lvl="0">
              <a:buClr>
                <a:schemeClr val="tx1"/>
              </a:buClr>
              <a:buFont typeface="Wingdings 2" pitchFamily="18" charset="2"/>
              <a:buChar char="ò"/>
            </a:pPr>
            <a:r>
              <a:rPr lang="en-US" dirty="0" smtClean="0"/>
              <a:t>It is more practical and problem solving </a:t>
            </a:r>
          </a:p>
          <a:p>
            <a:pPr lvl="0">
              <a:buClrTx/>
              <a:buFont typeface="Wingdings 2" pitchFamily="18" charset="2"/>
              <a:buChar char="ò"/>
            </a:pPr>
            <a:r>
              <a:rPr lang="en-US" dirty="0" smtClean="0"/>
              <a:t>  It is flexible in nature                                                        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Capture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799" y="762000"/>
            <a:ext cx="7966619" cy="5334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Principles of Extension </a:t>
            </a:r>
            <a:r>
              <a:rPr lang="en-US" sz="2800" b="1" dirty="0" smtClean="0">
                <a:solidFill>
                  <a:schemeClr val="tx1"/>
                </a:solidFill>
              </a:rPr>
              <a:t>of Education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interests and </a:t>
            </a:r>
            <a:r>
              <a:rPr lang="en-US" dirty="0" smtClean="0"/>
              <a:t>needs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existing </a:t>
            </a:r>
            <a:r>
              <a:rPr lang="en-US" dirty="0" smtClean="0"/>
              <a:t>environment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Participation and </a:t>
            </a:r>
            <a:r>
              <a:rPr lang="en-US" dirty="0" smtClean="0"/>
              <a:t>co-operation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learning by </a:t>
            </a:r>
            <a:r>
              <a:rPr lang="en-US" dirty="0" smtClean="0"/>
              <a:t>doing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satisfaction- </a:t>
            </a:r>
            <a:endParaRPr lang="en-US" dirty="0" smtClean="0"/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</a:t>
            </a:r>
            <a:r>
              <a:rPr lang="en-US" dirty="0" smtClean="0"/>
              <a:t>leadership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grass roots </a:t>
            </a:r>
            <a:r>
              <a:rPr lang="en-US" dirty="0" smtClean="0"/>
              <a:t>approach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democratic </a:t>
            </a:r>
            <a:r>
              <a:rPr lang="en-US" dirty="0" smtClean="0"/>
              <a:t>approach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culture </a:t>
            </a:r>
            <a:r>
              <a:rPr lang="en-US" dirty="0" smtClean="0"/>
              <a:t>difference</a:t>
            </a:r>
          </a:p>
          <a:p>
            <a:pPr marL="514350" indent="-514350">
              <a:buClrTx/>
              <a:buFont typeface="+mj-lt"/>
              <a:buAutoNum type="arabicPeriod"/>
            </a:pPr>
            <a:r>
              <a:rPr lang="en-US" dirty="0" smtClean="0"/>
              <a:t>Principle of indigenous knowledge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</p:spPr>
        <p:txBody>
          <a:bodyPr/>
          <a:lstStyle/>
          <a:p>
            <a:pPr mar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3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Process of extension education</a:t>
            </a:r>
            <a:endParaRPr lang="en-US" sz="3600" dirty="0" smtClean="0">
              <a:latin typeface="Arial" pitchFamily="34" charset="0"/>
              <a:cs typeface="Arial" pitchFamily="34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endParaRPr lang="en-US" sz="28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lvl="0" indent="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Based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on </a:t>
            </a:r>
            <a:r>
              <a:rPr lang="en-US" sz="28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Leagans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(1961)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extension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educational process involves five essential and integrated steps.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TEACHING (What to teach and how to teach)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EVALUATION (What has been the result)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RECONSIDERATION (What next to do)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SITUATION  (What it is now)</a:t>
            </a: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14350" lvl="0" indent="-514350" algn="just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</a:pP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OBJECTIVES-goals (What should be)</a:t>
            </a:r>
            <a:endParaRPr lang="en-US" sz="40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ln>
            <a:noFill/>
          </a:ln>
        </p:spPr>
        <p:txBody>
          <a:bodyPr/>
          <a:lstStyle/>
          <a:p>
            <a:r>
              <a:rPr lang="en-US" dirty="0" smtClean="0">
                <a:solidFill>
                  <a:schemeClr val="accent4"/>
                </a:solidFill>
              </a:rPr>
              <a:t>               conclusion</a:t>
            </a:r>
            <a:endParaRPr lang="en-US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/>
              <a:t>Therefore, education is usually referring to </a:t>
            </a:r>
            <a:r>
              <a:rPr lang="en-US" sz="2800" dirty="0" smtClean="0"/>
              <a:t>formal education </a:t>
            </a:r>
            <a:r>
              <a:rPr lang="en-US" sz="2800" dirty="0" smtClean="0"/>
              <a:t>institutions delivering a planned curriculum leading to a degree or diploma before entering the workforce whereas extension is usually referring to planned educational programs designed to meet the needs of people in the workforce.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  <a:latin typeface="Angsana New" pitchFamily="18" charset="-34"/>
                <a:cs typeface="Angsana New" pitchFamily="18" charset="-34"/>
              </a:rPr>
              <a:t>REFERENCES</a:t>
            </a:r>
            <a:endParaRPr lang="en-US" dirty="0">
              <a:solidFill>
                <a:schemeClr val="tx1"/>
              </a:solidFill>
              <a:latin typeface="Angsana New" pitchFamily="18" charset="-34"/>
              <a:cs typeface="Angsana New" pitchFamily="18" charset="-34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/>
              <a:t>Adivi</a:t>
            </a:r>
            <a:r>
              <a:rPr lang="en-US" dirty="0" smtClean="0"/>
              <a:t> </a:t>
            </a:r>
            <a:r>
              <a:rPr lang="en-US" dirty="0" err="1" smtClean="0"/>
              <a:t>reddy</a:t>
            </a:r>
            <a:r>
              <a:rPr lang="en-US" dirty="0" smtClean="0"/>
              <a:t>. A, Extension education, seventh edition, Sri </a:t>
            </a:r>
            <a:r>
              <a:rPr lang="en-US" dirty="0" err="1" smtClean="0"/>
              <a:t>Lakshmi</a:t>
            </a:r>
            <a:r>
              <a:rPr lang="en-US" dirty="0" smtClean="0"/>
              <a:t> press, </a:t>
            </a:r>
            <a:r>
              <a:rPr lang="en-US" dirty="0" err="1" smtClean="0"/>
              <a:t>bapatla</a:t>
            </a:r>
            <a:endParaRPr lang="en-US" dirty="0" smtClean="0"/>
          </a:p>
          <a:p>
            <a:pPr lvl="0"/>
            <a:r>
              <a:rPr lang="en-US" dirty="0" err="1" smtClean="0"/>
              <a:t>Etling</a:t>
            </a:r>
            <a:r>
              <a:rPr lang="en-US" dirty="0" smtClean="0"/>
              <a:t>, A. (1993). What is </a:t>
            </a:r>
            <a:r>
              <a:rPr lang="en-US" dirty="0" err="1" smtClean="0"/>
              <a:t>nonformal</a:t>
            </a:r>
            <a:r>
              <a:rPr lang="en-US" dirty="0" smtClean="0"/>
              <a:t> education? Journal of agriculture education, 34(4)</a:t>
            </a:r>
          </a:p>
          <a:p>
            <a:pPr lvl="0"/>
            <a:r>
              <a:rPr lang="en-US" dirty="0" err="1" smtClean="0"/>
              <a:t>Dahama</a:t>
            </a:r>
            <a:r>
              <a:rPr lang="en-US" dirty="0" smtClean="0"/>
              <a:t>, O.P., </a:t>
            </a:r>
            <a:r>
              <a:rPr lang="en-US" dirty="0" err="1" smtClean="0"/>
              <a:t>Bhatanagar,O.P</a:t>
            </a:r>
            <a:r>
              <a:rPr lang="en-US" dirty="0" smtClean="0"/>
              <a:t>. 1985. Education and Communication for Development, Oxford &amp; IBH Publishing Company, New Delhi,</a:t>
            </a:r>
          </a:p>
          <a:p>
            <a:pPr lvl="0"/>
            <a:r>
              <a:rPr lang="en-US" dirty="0" err="1" smtClean="0"/>
              <a:t>Ensminger</a:t>
            </a:r>
            <a:r>
              <a:rPr lang="en-US" dirty="0" smtClean="0"/>
              <a:t>, Douglas (1957), A guide to Community Development, Ministry of Community Development, Government of India, Coronation Printing Works, </a:t>
            </a:r>
            <a:r>
              <a:rPr lang="en-US" dirty="0" err="1" smtClean="0"/>
              <a:t>Fatehpuri</a:t>
            </a:r>
            <a:r>
              <a:rPr lang="en-US" dirty="0" smtClean="0"/>
              <a:t>, Delhi-6.</a:t>
            </a:r>
          </a:p>
          <a:p>
            <a:pPr lvl="0"/>
            <a:r>
              <a:rPr lang="en-US" dirty="0" err="1" smtClean="0"/>
              <a:t>Supe</a:t>
            </a:r>
            <a:r>
              <a:rPr lang="en-US" dirty="0" smtClean="0"/>
              <a:t> S.V. (1987), an Introduction to Extension Education, Oxford and IBH Publishing Co. Pvt. Ltd. New Delhi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Simplified Arabic Fixed" pitchFamily="49" charset="-78"/>
                <a:cs typeface="Simplified Arabic Fixed" pitchFamily="49" charset="-78"/>
              </a:rPr>
              <a:t>Presented by group 1</a:t>
            </a:r>
            <a:endParaRPr lang="en-US" sz="2800" dirty="0">
              <a:solidFill>
                <a:schemeClr val="tx1"/>
              </a:solidFill>
              <a:latin typeface="Simplified Arabic Fixed" pitchFamily="49" charset="-78"/>
              <a:cs typeface="Simplified Arabic Fixed" pitchFamily="49" charset="-78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04800" y="1981200"/>
          <a:ext cx="7620000" cy="3733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2032000"/>
                <a:gridCol w="2540000"/>
              </a:tblGrid>
              <a:tr h="622300"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Names</a:t>
                      </a:r>
                      <a:endParaRPr lang="en-US" b="0" dirty="0">
                        <a:ln>
                          <a:solidFill>
                            <a:sysClr val="windowText" lastClr="000000"/>
                          </a:solidFill>
                        </a:ln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Registration 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Department</a:t>
                      </a:r>
                      <a:endParaRPr lang="en-US" dirty="0"/>
                    </a:p>
                  </a:txBody>
                  <a:tcPr/>
                </a:tc>
              </a:tr>
              <a:tr h="6223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latin typeface="Times New Roman"/>
                          <a:ea typeface="Calibri"/>
                          <a:cs typeface="SimSun"/>
                        </a:rPr>
                        <a:t>KAYUMBA Johnson</a:t>
                      </a:r>
                      <a:endParaRPr lang="en-US" sz="16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SimSun"/>
                        </a:rPr>
                        <a:t>Horticulture</a:t>
                      </a:r>
                      <a:endParaRPr lang="en-US" sz="16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</a:tr>
              <a:tr h="6223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SimSun"/>
                        </a:rPr>
                        <a:t>KWIZERA Emmanuel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>
                    <a:gradFill>
                      <a:gsLst>
                        <a:gs pos="0">
                          <a:schemeClr val="bg1">
                            <a:tint val="90000"/>
                            <a:lumMod val="110000"/>
                          </a:schemeClr>
                        </a:gs>
                        <a:gs pos="100000">
                          <a:schemeClr val="bg1">
                            <a:shade val="64000"/>
                            <a:lumMod val="88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SimSun"/>
                        </a:rPr>
                        <a:t>Horticulture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</a:tr>
              <a:tr h="6223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latin typeface="Times New Roman"/>
                          <a:ea typeface="Calibri"/>
                          <a:cs typeface="SimSun"/>
                        </a:rPr>
                        <a:t>MUKASINE Adele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SimSun"/>
                        </a:rPr>
                        <a:t>Horticulture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</a:tr>
              <a:tr h="6223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>
                          <a:latin typeface="Times New Roman"/>
                          <a:ea typeface="Calibri"/>
                          <a:cs typeface="SimSun"/>
                        </a:rPr>
                        <a:t>NKURUNZIZA Jean Pierre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SimSun"/>
                        </a:rPr>
                        <a:t>217018378</a:t>
                      </a:r>
                      <a:endParaRPr lang="en-US" sz="18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latin typeface="Times New Roman"/>
                          <a:ea typeface="Calibri"/>
                          <a:cs typeface="SimSun"/>
                        </a:rPr>
                        <a:t>Horticulture</a:t>
                      </a:r>
                      <a:endParaRPr lang="en-US" sz="160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</a:tr>
              <a:tr h="62230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fr-FR" sz="1600" b="1" dirty="0">
                          <a:latin typeface="Times New Roman"/>
                          <a:ea typeface="Calibri"/>
                          <a:cs typeface="SimSun"/>
                        </a:rPr>
                        <a:t>UKWIBISHAKA </a:t>
                      </a:r>
                      <a:r>
                        <a:rPr lang="fr-FR" sz="1600" b="1" dirty="0" err="1">
                          <a:latin typeface="Times New Roman"/>
                          <a:ea typeface="Calibri"/>
                          <a:cs typeface="SimSun"/>
                        </a:rPr>
                        <a:t>Nepomuscene</a:t>
                      </a:r>
                      <a:endParaRPr lang="en-US" sz="16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/>
                          <a:ea typeface="Calibri"/>
                          <a:cs typeface="SimSun"/>
                        </a:rPr>
                        <a:t>217078125</a:t>
                      </a:r>
                      <a:endParaRPr lang="en-US" sz="18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latin typeface="Times New Roman"/>
                          <a:ea typeface="Calibri"/>
                          <a:cs typeface="SimSun"/>
                        </a:rPr>
                        <a:t>Horticulture</a:t>
                      </a:r>
                      <a:endParaRPr lang="en-US" sz="1600" dirty="0">
                        <a:latin typeface="Calibri"/>
                        <a:ea typeface="Calibri"/>
                        <a:cs typeface="SimSu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Andalus" pitchFamily="18" charset="-78"/>
                <a:cs typeface="Andalus" pitchFamily="18" charset="-78"/>
              </a:rPr>
              <a:t>Meaning of education</a:t>
            </a:r>
            <a:endParaRPr lang="en-US" dirty="0">
              <a:solidFill>
                <a:schemeClr val="tx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Education is a process of giving training and instruction to people  to develop their abilities, skills, behaviors, and characters.</a:t>
            </a:r>
          </a:p>
          <a:p>
            <a:r>
              <a:rPr lang="en-US" dirty="0" smtClean="0"/>
              <a:t>Skills; ability to do things</a:t>
            </a:r>
          </a:p>
          <a:p>
            <a:r>
              <a:rPr lang="en-US" dirty="0" smtClean="0"/>
              <a:t>Knowledge includes facts, concepts, principles and relationship</a:t>
            </a:r>
          </a:p>
          <a:p>
            <a:r>
              <a:rPr lang="en-US" dirty="0" smtClean="0"/>
              <a:t>Wisdom </a:t>
            </a:r>
            <a:r>
              <a:rPr lang="en-US" dirty="0" smtClean="0"/>
              <a:t>the body of knowledge and experience that develops within specified society or period</a:t>
            </a:r>
          </a:p>
          <a:p>
            <a:r>
              <a:rPr lang="en-US" dirty="0" smtClean="0"/>
              <a:t>Attitude a settled way of thinking or feeling about something.</a:t>
            </a:r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Diagram 11"/>
          <p:cNvGraphicFramePr/>
          <p:nvPr/>
        </p:nvGraphicFramePr>
        <p:xfrm>
          <a:off x="609600" y="533400"/>
          <a:ext cx="75438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  <a:gradFill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0"/>
          </a:gradFill>
        </p:spPr>
        <p:txBody>
          <a:bodyPr/>
          <a:lstStyle/>
          <a:p>
            <a:pPr lvl="0">
              <a:buClr>
                <a:schemeClr val="tx1"/>
              </a:buClr>
              <a:buFont typeface="Wingdings 2" pitchFamily="18" charset="2"/>
              <a:buChar char=""/>
            </a:pPr>
            <a:r>
              <a:rPr lang="en-US" sz="3200" b="1" dirty="0" smtClean="0"/>
              <a:t>Informal Education</a:t>
            </a:r>
            <a:r>
              <a:rPr lang="en-US" sz="3200" dirty="0" smtClean="0"/>
              <a:t> is the lifelong process by which every person acquires and accumulates knowledge, skill, attitude and insights from daily </a:t>
            </a:r>
            <a:r>
              <a:rPr lang="en-US" sz="3200" dirty="0" smtClean="0"/>
              <a:t>experiences. </a:t>
            </a:r>
          </a:p>
          <a:p>
            <a:pPr lvl="0">
              <a:buClr>
                <a:schemeClr val="tx1"/>
              </a:buClr>
              <a:buNone/>
            </a:pPr>
            <a:r>
              <a:rPr lang="en-US" sz="3200" dirty="0" smtClean="0"/>
              <a:t>Example</a:t>
            </a:r>
            <a:r>
              <a:rPr lang="en-US" sz="3200" dirty="0" smtClean="0"/>
              <a:t>: Reading books, newspaper, listening to the radio etc</a:t>
            </a:r>
            <a:r>
              <a:rPr lang="en-US" sz="3200" dirty="0" smtClean="0"/>
              <a:t>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486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6200000" scaled="1"/>
            <a:tileRect/>
          </a:gradFill>
        </p:spPr>
        <p:txBody>
          <a:bodyPr/>
          <a:lstStyle/>
          <a:p>
            <a:pPr>
              <a:buClrTx/>
              <a:buFont typeface="Wingdings 2" pitchFamily="18" charset="2"/>
              <a:buChar char=""/>
            </a:pPr>
            <a:r>
              <a:rPr lang="en-US" b="1" dirty="0" smtClean="0"/>
              <a:t>Formal Education</a:t>
            </a:r>
            <a:r>
              <a:rPr lang="en-US" dirty="0" smtClean="0"/>
              <a:t> is the highly institutionalized, chronologically graded and hierarchically structured education system spanning lower primary school and upper reaches of the </a:t>
            </a:r>
            <a:r>
              <a:rPr lang="en-US" dirty="0" smtClean="0"/>
              <a:t>university. involving </a:t>
            </a:r>
            <a:r>
              <a:rPr lang="en-US" dirty="0" smtClean="0"/>
              <a:t>graduation, and awarding of some kinds of certificates (diploma and degrees) before entering the </a:t>
            </a:r>
            <a:r>
              <a:rPr lang="en-US" dirty="0" smtClean="0"/>
              <a:t>workforce.</a:t>
            </a:r>
          </a:p>
          <a:p>
            <a:pPr>
              <a:buClrTx/>
              <a:buNone/>
            </a:pPr>
            <a:r>
              <a:rPr lang="en-US" dirty="0" smtClean="0"/>
              <a:t>Example: School Education</a:t>
            </a:r>
            <a:endParaRPr lang="en-US" dirty="0" smtClean="0"/>
          </a:p>
          <a:p>
            <a:pPr>
              <a:buClrTx/>
              <a:buNone/>
            </a:pPr>
            <a:r>
              <a:rPr lang="en-US" b="1" dirty="0" smtClean="0"/>
              <a:t>Characteristics</a:t>
            </a:r>
          </a:p>
          <a:p>
            <a:pPr lvl="0">
              <a:buClr>
                <a:schemeClr val="tx1"/>
              </a:buClr>
              <a:buFont typeface="Wingdings" pitchFamily="2" charset="2"/>
              <a:buChar char=""/>
            </a:pPr>
            <a:r>
              <a:rPr lang="en-US" dirty="0" smtClean="0"/>
              <a:t>Formal education is structured hierarchically</a:t>
            </a:r>
          </a:p>
          <a:p>
            <a:pPr>
              <a:buClrTx/>
              <a:buFont typeface="Wingdings" pitchFamily="2" charset="2"/>
              <a:buChar char=""/>
            </a:pPr>
            <a:r>
              <a:rPr lang="en-US" dirty="0" smtClean="0"/>
              <a:t>It is planned and deliberate</a:t>
            </a:r>
          </a:p>
          <a:p>
            <a:pPr lvl="0">
              <a:buClrTx/>
              <a:buFont typeface="Wingdings" pitchFamily="2" charset="2"/>
              <a:buChar char=""/>
            </a:pPr>
            <a:r>
              <a:rPr lang="en-US" dirty="0" smtClean="0"/>
              <a:t>Scheduled fees are paid regularly</a:t>
            </a:r>
          </a:p>
          <a:p>
            <a:pPr lvl="0">
              <a:buClrTx/>
              <a:buFont typeface="Wingdings" pitchFamily="2" charset="2"/>
              <a:buChar char=""/>
            </a:pPr>
            <a:r>
              <a:rPr lang="en-US" dirty="0" smtClean="0"/>
              <a:t>It has chronological grading</a:t>
            </a:r>
          </a:p>
          <a:p>
            <a:pPr>
              <a:buClrTx/>
              <a:buFont typeface="Wingdings" pitchFamily="2" charset="2"/>
              <a:buChar char="ü"/>
            </a:pP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  <a:gradFill flip="none" rotWithShape="1">
            <a:gsLst>
              <a:gs pos="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13500000" scaled="1"/>
            <a:tileRect/>
          </a:gradFill>
        </p:spPr>
        <p:txBody>
          <a:bodyPr/>
          <a:lstStyle/>
          <a:p>
            <a:pPr lvl="0">
              <a:buClrTx/>
              <a:buFont typeface="Wingdings 2" pitchFamily="18" charset="2"/>
              <a:buChar char=""/>
            </a:pPr>
            <a:r>
              <a:rPr lang="en-US" b="1" dirty="0" smtClean="0"/>
              <a:t>Non-formal Education </a:t>
            </a:r>
            <a:r>
              <a:rPr lang="en-US" dirty="0" smtClean="0"/>
              <a:t>is an organized, systematic, educational activity carried on outside the frame work of the formal system to provide selected types of learning to particular subgroups in the population, adults and children according to their </a:t>
            </a:r>
            <a:r>
              <a:rPr lang="en-US" dirty="0" smtClean="0"/>
              <a:t>needs.</a:t>
            </a:r>
            <a:r>
              <a:rPr lang="en-US" dirty="0" smtClean="0"/>
              <a:t> Here we can say; adult education, Extension </a:t>
            </a:r>
            <a:r>
              <a:rPr lang="en-US" dirty="0" smtClean="0"/>
              <a:t>Education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Characteristics</a:t>
            </a:r>
            <a:endParaRPr lang="en-US" dirty="0" smtClean="0"/>
          </a:p>
          <a:p>
            <a:pPr lvl="0"/>
            <a:r>
              <a:rPr lang="en-US" dirty="0" smtClean="0"/>
              <a:t>is </a:t>
            </a:r>
            <a:r>
              <a:rPr lang="en-US" dirty="0" smtClean="0"/>
              <a:t>planned and takes place apart from the </a:t>
            </a:r>
            <a:r>
              <a:rPr lang="en-US" dirty="0" smtClean="0"/>
              <a:t>school</a:t>
            </a:r>
            <a:endParaRPr lang="en-US" dirty="0" smtClean="0"/>
          </a:p>
          <a:p>
            <a:pPr lvl="0"/>
            <a:r>
              <a:rPr lang="en-US" dirty="0" smtClean="0"/>
              <a:t>timetable and syllabus can be </a:t>
            </a:r>
            <a:r>
              <a:rPr lang="en-US" dirty="0" smtClean="0"/>
              <a:t>adjustable</a:t>
            </a:r>
          </a:p>
          <a:p>
            <a:r>
              <a:rPr lang="en-US" dirty="0" smtClean="0"/>
              <a:t>it is practical and vocational education.</a:t>
            </a:r>
          </a:p>
          <a:p>
            <a:pPr lvl="0"/>
            <a:endParaRPr lang="en-US" dirty="0" smtClean="0"/>
          </a:p>
          <a:p>
            <a:pPr lvl="0">
              <a:buClr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9E0000"/>
                </a:solidFill>
              </a:rPr>
              <a:t>Extension Education</a:t>
            </a:r>
            <a:endParaRPr lang="en-US" dirty="0">
              <a:solidFill>
                <a:srgbClr val="9E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 </a:t>
            </a:r>
            <a:r>
              <a:rPr lang="en-US" dirty="0" smtClean="0"/>
              <a:t>education is a science which deals with the creation, transmission and application of knowledge designed to bring about planned changes in the behavior (knowledge, skill and attitude) of people; with a view to help them live better by learning the ways of improving their vocations, enterprise and institutions.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</a:rPr>
              <a:t>Objectives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Wingdings" pitchFamily="2" charset="2"/>
              <a:buChar char=""/>
            </a:pPr>
            <a:r>
              <a:rPr lang="en-US" sz="2800" dirty="0" smtClean="0"/>
              <a:t> </a:t>
            </a:r>
            <a:r>
              <a:rPr lang="en-US" sz="2800" dirty="0" smtClean="0"/>
              <a:t>To </a:t>
            </a:r>
            <a:r>
              <a:rPr lang="en-US" sz="2800" dirty="0" smtClean="0"/>
              <a:t>establish and transferring skills and knowledge from researchers to educated and non-educated </a:t>
            </a:r>
            <a:r>
              <a:rPr lang="en-US" sz="2800" dirty="0" smtClean="0"/>
              <a:t>people</a:t>
            </a:r>
            <a:endParaRPr lang="en-US" sz="2800" dirty="0" smtClean="0"/>
          </a:p>
          <a:p>
            <a:pPr lvl="0">
              <a:buClrTx/>
              <a:buFont typeface="Wingdings" pitchFamily="2" charset="2"/>
              <a:buChar char="¶"/>
            </a:pPr>
            <a:r>
              <a:rPr lang="en-US" sz="2800" dirty="0" smtClean="0"/>
              <a:t>Advising people in their decision making, educating them and being able to make a similar decision in future.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188</TotalTime>
  <Words>762</Words>
  <Application>Microsoft Office PowerPoint</Application>
  <PresentationFormat>On-screen Show (4:3)</PresentationFormat>
  <Paragraphs>99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Flow</vt:lpstr>
      <vt:lpstr>MODULE: AGRICULTURE EXTENSION ASSIGNMENTS OF TECHNOLOGY TRANSFER SKILLS AND STRATEGIES</vt:lpstr>
      <vt:lpstr>Presented by group 1</vt:lpstr>
      <vt:lpstr>Meaning of education</vt:lpstr>
      <vt:lpstr>Slide 4</vt:lpstr>
      <vt:lpstr>Slide 5</vt:lpstr>
      <vt:lpstr>Slide 6</vt:lpstr>
      <vt:lpstr>Slide 7</vt:lpstr>
      <vt:lpstr>Extension Education</vt:lpstr>
      <vt:lpstr>Objectives </vt:lpstr>
      <vt:lpstr>THE DIFFERENCE BETWEEN FORMAL EDUCATION AND EXTENSION EDUCATION</vt:lpstr>
      <vt:lpstr>Slide 11</vt:lpstr>
      <vt:lpstr>Slide 12</vt:lpstr>
      <vt:lpstr>Principles of Extension of Education</vt:lpstr>
      <vt:lpstr>Slide 14</vt:lpstr>
      <vt:lpstr>               conclusion</vt:lpstr>
      <vt:lpstr>REFERENCES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MODULE: AGRICULTURE EXTENSION ASSIGNMENTS OF TECHNOLOGY TRANSFER SKILLS AND STRATEGIES</dc:title>
  <dc:creator>admin</dc:creator>
  <cp:lastModifiedBy>admin</cp:lastModifiedBy>
  <cp:revision>21</cp:revision>
  <dcterms:created xsi:type="dcterms:W3CDTF">2020-10-30T06:47:26Z</dcterms:created>
  <dcterms:modified xsi:type="dcterms:W3CDTF">2020-10-30T09:56:20Z</dcterms:modified>
</cp:coreProperties>
</file>